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0"/>
  </p:notesMasterIdLst>
  <p:handoutMasterIdLst>
    <p:handoutMasterId r:id="rId31"/>
  </p:handoutMasterIdLst>
  <p:sldIdLst>
    <p:sldId id="319" r:id="rId2"/>
    <p:sldId id="318" r:id="rId3"/>
    <p:sldId id="312" r:id="rId4"/>
    <p:sldId id="316" r:id="rId5"/>
    <p:sldId id="317" r:id="rId6"/>
    <p:sldId id="302" r:id="rId7"/>
    <p:sldId id="309" r:id="rId8"/>
    <p:sldId id="289" r:id="rId9"/>
    <p:sldId id="285" r:id="rId10"/>
    <p:sldId id="307" r:id="rId11"/>
    <p:sldId id="303" r:id="rId12"/>
    <p:sldId id="291" r:id="rId13"/>
    <p:sldId id="301" r:id="rId14"/>
    <p:sldId id="296" r:id="rId15"/>
    <p:sldId id="295" r:id="rId16"/>
    <p:sldId id="300" r:id="rId17"/>
    <p:sldId id="292" r:id="rId18"/>
    <p:sldId id="293" r:id="rId19"/>
    <p:sldId id="308" r:id="rId20"/>
    <p:sldId id="306" r:id="rId21"/>
    <p:sldId id="294" r:id="rId22"/>
    <p:sldId id="290" r:id="rId23"/>
    <p:sldId id="288" r:id="rId24"/>
    <p:sldId id="304" r:id="rId25"/>
    <p:sldId id="305" r:id="rId26"/>
    <p:sldId id="297" r:id="rId27"/>
    <p:sldId id="299" r:id="rId28"/>
    <p:sldId id="311" r:id="rId29"/>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0CB"/>
    <a:srgbClr val="C9E2B8"/>
    <a:srgbClr val="C5BB71"/>
    <a:srgbClr val="009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4434" autoAdjust="0"/>
  </p:normalViewPr>
  <p:slideViewPr>
    <p:cSldViewPr snapToGrid="0">
      <p:cViewPr varScale="1">
        <p:scale>
          <a:sx n="63" d="100"/>
          <a:sy n="63" d="100"/>
        </p:scale>
        <p:origin x="1128" y="64"/>
      </p:cViewPr>
      <p:guideLst>
        <p:guide orient="horz" pos="2183"/>
        <p:guide pos="3120"/>
      </p:guideLst>
    </p:cSldViewPr>
  </p:slideViewPr>
  <p:outlineViewPr>
    <p:cViewPr>
      <p:scale>
        <a:sx n="33" d="100"/>
        <a:sy n="33" d="100"/>
      </p:scale>
      <p:origin x="0" y="-144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C74416-36EB-4FF3-A8FF-A567DC653F79}" type="datetimeFigureOut">
              <a:rPr lang="en-ZA" smtClean="0"/>
              <a:t>2020-04-17</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333BE-C812-486E-BCD8-9C1A7946D240}" type="slidenum">
              <a:rPr lang="en-ZA" smtClean="0"/>
              <a:t>‹#›</a:t>
            </a:fld>
            <a:endParaRPr lang="en-ZA"/>
          </a:p>
        </p:txBody>
      </p:sp>
    </p:spTree>
    <p:extLst>
      <p:ext uri="{BB962C8B-B14F-4D97-AF65-F5344CB8AC3E}">
        <p14:creationId xmlns:p14="http://schemas.microsoft.com/office/powerpoint/2010/main" val="19543143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E730C-DEEB-4E72-80C3-5C2EA54D93A6}" type="datetimeFigureOut">
              <a:rPr lang="en-ZA" smtClean="0"/>
              <a:t>2020-04-17</a:t>
            </a:fld>
            <a:endParaRPr lang="en-ZA"/>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FDDE3-56B8-4C13-9670-FAA54B8BD2AE}" type="slidenum">
              <a:rPr lang="en-ZA" smtClean="0"/>
              <a:t>‹#›</a:t>
            </a:fld>
            <a:endParaRPr lang="en-ZA"/>
          </a:p>
        </p:txBody>
      </p:sp>
    </p:spTree>
    <p:extLst>
      <p:ext uri="{BB962C8B-B14F-4D97-AF65-F5344CB8AC3E}">
        <p14:creationId xmlns:p14="http://schemas.microsoft.com/office/powerpoint/2010/main" val="9314609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993FDDE3-56B8-4C13-9670-FAA54B8BD2AE}" type="slidenum">
              <a:rPr lang="en-ZA" smtClean="0"/>
              <a:t>4</a:t>
            </a:fld>
            <a:endParaRPr lang="en-ZA"/>
          </a:p>
        </p:txBody>
      </p:sp>
    </p:spTree>
    <p:extLst>
      <p:ext uri="{BB962C8B-B14F-4D97-AF65-F5344CB8AC3E}">
        <p14:creationId xmlns:p14="http://schemas.microsoft.com/office/powerpoint/2010/main" val="98818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993FDDE3-56B8-4C13-9670-FAA54B8BD2AE}" type="slidenum">
              <a:rPr lang="en-ZA" smtClean="0"/>
              <a:t>5</a:t>
            </a:fld>
            <a:endParaRPr lang="en-ZA"/>
          </a:p>
        </p:txBody>
      </p:sp>
    </p:spTree>
    <p:extLst>
      <p:ext uri="{BB962C8B-B14F-4D97-AF65-F5344CB8AC3E}">
        <p14:creationId xmlns:p14="http://schemas.microsoft.com/office/powerpoint/2010/main" val="258943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993FDDE3-56B8-4C13-9670-FAA54B8BD2AE}" type="slidenum">
              <a:rPr lang="en-ZA" smtClean="0"/>
              <a:t>6</a:t>
            </a:fld>
            <a:endParaRPr lang="en-ZA"/>
          </a:p>
        </p:txBody>
      </p:sp>
    </p:spTree>
    <p:extLst>
      <p:ext uri="{BB962C8B-B14F-4D97-AF65-F5344CB8AC3E}">
        <p14:creationId xmlns:p14="http://schemas.microsoft.com/office/powerpoint/2010/main" val="1429997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993FDDE3-56B8-4C13-9670-FAA54B8BD2AE}" type="slidenum">
              <a:rPr lang="en-ZA" smtClean="0"/>
              <a:t>9</a:t>
            </a:fld>
            <a:endParaRPr lang="en-ZA"/>
          </a:p>
        </p:txBody>
      </p:sp>
    </p:spTree>
    <p:extLst>
      <p:ext uri="{BB962C8B-B14F-4D97-AF65-F5344CB8AC3E}">
        <p14:creationId xmlns:p14="http://schemas.microsoft.com/office/powerpoint/2010/main" val="276778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993FDDE3-56B8-4C13-9670-FAA54B8BD2AE}" type="slidenum">
              <a:rPr lang="en-ZA" smtClean="0"/>
              <a:t>11</a:t>
            </a:fld>
            <a:endParaRPr lang="en-ZA"/>
          </a:p>
        </p:txBody>
      </p:sp>
    </p:spTree>
    <p:extLst>
      <p:ext uri="{BB962C8B-B14F-4D97-AF65-F5344CB8AC3E}">
        <p14:creationId xmlns:p14="http://schemas.microsoft.com/office/powerpoint/2010/main" val="1571624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993FDDE3-56B8-4C13-9670-FAA54B8BD2AE}" type="slidenum">
              <a:rPr lang="en-ZA" smtClean="0"/>
              <a:t>23</a:t>
            </a:fld>
            <a:endParaRPr lang="en-ZA"/>
          </a:p>
        </p:txBody>
      </p:sp>
    </p:spTree>
    <p:extLst>
      <p:ext uri="{BB962C8B-B14F-4D97-AF65-F5344CB8AC3E}">
        <p14:creationId xmlns:p14="http://schemas.microsoft.com/office/powerpoint/2010/main" val="45879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2DB805-9A21-45B5-B0D7-35FAC21309B7}" type="datetime1">
              <a:rPr lang="en-ZA" smtClean="0"/>
              <a:t>2020-04-17</a:t>
            </a:fld>
            <a:endParaRPr lang="en-ZA"/>
          </a:p>
        </p:txBody>
      </p:sp>
      <p:sp>
        <p:nvSpPr>
          <p:cNvPr id="5" name="Footer Placeholder 4"/>
          <p:cNvSpPr>
            <a:spLocks noGrp="1"/>
          </p:cNvSpPr>
          <p:nvPr>
            <p:ph type="ftr" sz="quarter" idx="11"/>
          </p:nvPr>
        </p:nvSpPr>
        <p:spPr/>
        <p:txBody>
          <a:bodyPr/>
          <a:lstStyle/>
          <a:p>
            <a:r>
              <a:rPr lang="en-US"/>
              <a:t>Medicinal &amp; edible herbs used by farmers in the lower &amp; middle Olifant </a:t>
            </a:r>
            <a:endParaRPr lang="en-ZA"/>
          </a:p>
        </p:txBody>
      </p:sp>
      <p:sp>
        <p:nvSpPr>
          <p:cNvPr id="6" name="Slide Number Placeholder 5"/>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2395810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10F57D-FF00-4EA9-9875-D52680FDBA33}" type="datetime1">
              <a:rPr lang="en-ZA" smtClean="0"/>
              <a:t>2020-04-17</a:t>
            </a:fld>
            <a:endParaRPr lang="en-ZA"/>
          </a:p>
        </p:txBody>
      </p:sp>
      <p:sp>
        <p:nvSpPr>
          <p:cNvPr id="5" name="Footer Placeholder 4"/>
          <p:cNvSpPr>
            <a:spLocks noGrp="1"/>
          </p:cNvSpPr>
          <p:nvPr>
            <p:ph type="ftr" sz="quarter" idx="11"/>
          </p:nvPr>
        </p:nvSpPr>
        <p:spPr/>
        <p:txBody>
          <a:bodyPr/>
          <a:lstStyle/>
          <a:p>
            <a:r>
              <a:rPr lang="en-US"/>
              <a:t>Medicinal &amp; edible herbs used by farmers in the lower &amp; middle Olifant </a:t>
            </a:r>
            <a:endParaRPr lang="en-ZA"/>
          </a:p>
        </p:txBody>
      </p:sp>
      <p:sp>
        <p:nvSpPr>
          <p:cNvPr id="6" name="Slide Number Placeholder 5"/>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206694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A84F7-AC2C-4020-A318-2908BF0DA551}" type="datetime1">
              <a:rPr lang="en-ZA" smtClean="0"/>
              <a:t>2020-04-17</a:t>
            </a:fld>
            <a:endParaRPr lang="en-ZA"/>
          </a:p>
        </p:txBody>
      </p:sp>
      <p:sp>
        <p:nvSpPr>
          <p:cNvPr id="5" name="Footer Placeholder 4"/>
          <p:cNvSpPr>
            <a:spLocks noGrp="1"/>
          </p:cNvSpPr>
          <p:nvPr>
            <p:ph type="ftr" sz="quarter" idx="11"/>
          </p:nvPr>
        </p:nvSpPr>
        <p:spPr/>
        <p:txBody>
          <a:bodyPr/>
          <a:lstStyle/>
          <a:p>
            <a:r>
              <a:rPr lang="en-US"/>
              <a:t>Medicinal &amp; edible herbs used by farmers in the lower &amp; middle Olifant </a:t>
            </a:r>
            <a:endParaRPr lang="en-ZA"/>
          </a:p>
        </p:txBody>
      </p:sp>
      <p:sp>
        <p:nvSpPr>
          <p:cNvPr id="6" name="Slide Number Placeholder 5"/>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349137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33AF60-E8B8-407B-A16B-7471207E247F}" type="datetime1">
              <a:rPr lang="en-ZA" smtClean="0"/>
              <a:t>2020-04-17</a:t>
            </a:fld>
            <a:endParaRPr lang="en-ZA"/>
          </a:p>
        </p:txBody>
      </p:sp>
      <p:sp>
        <p:nvSpPr>
          <p:cNvPr id="5" name="Footer Placeholder 4"/>
          <p:cNvSpPr>
            <a:spLocks noGrp="1"/>
          </p:cNvSpPr>
          <p:nvPr>
            <p:ph type="ftr" sz="quarter" idx="11"/>
          </p:nvPr>
        </p:nvSpPr>
        <p:spPr/>
        <p:txBody>
          <a:bodyPr/>
          <a:lstStyle/>
          <a:p>
            <a:r>
              <a:rPr lang="en-US"/>
              <a:t>Medicinal &amp; edible herbs used by farmers in the lower &amp; middle Olifant </a:t>
            </a:r>
            <a:endParaRPr lang="en-ZA"/>
          </a:p>
        </p:txBody>
      </p:sp>
      <p:sp>
        <p:nvSpPr>
          <p:cNvPr id="6" name="Slide Number Placeholder 5"/>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28400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9AAC1D-D312-42F9-8074-8EF2F0958775}" type="datetime1">
              <a:rPr lang="en-ZA" smtClean="0"/>
              <a:t>2020-04-17</a:t>
            </a:fld>
            <a:endParaRPr lang="en-ZA"/>
          </a:p>
        </p:txBody>
      </p:sp>
      <p:sp>
        <p:nvSpPr>
          <p:cNvPr id="5" name="Footer Placeholder 4"/>
          <p:cNvSpPr>
            <a:spLocks noGrp="1"/>
          </p:cNvSpPr>
          <p:nvPr>
            <p:ph type="ftr" sz="quarter" idx="11"/>
          </p:nvPr>
        </p:nvSpPr>
        <p:spPr/>
        <p:txBody>
          <a:bodyPr/>
          <a:lstStyle/>
          <a:p>
            <a:r>
              <a:rPr lang="en-US"/>
              <a:t>Medicinal &amp; edible herbs used by farmers in the lower &amp; middle Olifant </a:t>
            </a:r>
            <a:endParaRPr lang="en-ZA"/>
          </a:p>
        </p:txBody>
      </p:sp>
      <p:sp>
        <p:nvSpPr>
          <p:cNvPr id="6" name="Slide Number Placeholder 5"/>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1383233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E68045-FCF2-4DCA-9738-3AC0E215778F}" type="datetime1">
              <a:rPr lang="en-ZA" smtClean="0"/>
              <a:t>2020-04-17</a:t>
            </a:fld>
            <a:endParaRPr lang="en-ZA"/>
          </a:p>
        </p:txBody>
      </p:sp>
      <p:sp>
        <p:nvSpPr>
          <p:cNvPr id="6" name="Footer Placeholder 5"/>
          <p:cNvSpPr>
            <a:spLocks noGrp="1"/>
          </p:cNvSpPr>
          <p:nvPr>
            <p:ph type="ftr" sz="quarter" idx="11"/>
          </p:nvPr>
        </p:nvSpPr>
        <p:spPr/>
        <p:txBody>
          <a:bodyPr/>
          <a:lstStyle/>
          <a:p>
            <a:r>
              <a:rPr lang="en-US"/>
              <a:t>Medicinal &amp; edible herbs used by farmers in the lower &amp; middle Olifant </a:t>
            </a:r>
            <a:endParaRPr lang="en-ZA"/>
          </a:p>
        </p:txBody>
      </p:sp>
      <p:sp>
        <p:nvSpPr>
          <p:cNvPr id="7" name="Slide Number Placeholder 6"/>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3268091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D2B40D-6B00-4AA0-BA30-538B9EA021BF}" type="datetime1">
              <a:rPr lang="en-ZA" smtClean="0"/>
              <a:t>2020-04-17</a:t>
            </a:fld>
            <a:endParaRPr lang="en-ZA"/>
          </a:p>
        </p:txBody>
      </p:sp>
      <p:sp>
        <p:nvSpPr>
          <p:cNvPr id="8" name="Footer Placeholder 7"/>
          <p:cNvSpPr>
            <a:spLocks noGrp="1"/>
          </p:cNvSpPr>
          <p:nvPr>
            <p:ph type="ftr" sz="quarter" idx="11"/>
          </p:nvPr>
        </p:nvSpPr>
        <p:spPr/>
        <p:txBody>
          <a:bodyPr/>
          <a:lstStyle/>
          <a:p>
            <a:r>
              <a:rPr lang="en-US"/>
              <a:t>Medicinal &amp; edible herbs used by farmers in the lower &amp; middle Olifant </a:t>
            </a:r>
            <a:endParaRPr lang="en-ZA"/>
          </a:p>
        </p:txBody>
      </p:sp>
      <p:sp>
        <p:nvSpPr>
          <p:cNvPr id="9" name="Slide Number Placeholder 8"/>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5990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299B6D-7A58-41EB-8104-2AE8D0E33964}" type="datetime1">
              <a:rPr lang="en-ZA" smtClean="0"/>
              <a:t>2020-04-17</a:t>
            </a:fld>
            <a:endParaRPr lang="en-ZA"/>
          </a:p>
        </p:txBody>
      </p:sp>
      <p:sp>
        <p:nvSpPr>
          <p:cNvPr id="4" name="Footer Placeholder 3"/>
          <p:cNvSpPr>
            <a:spLocks noGrp="1"/>
          </p:cNvSpPr>
          <p:nvPr>
            <p:ph type="ftr" sz="quarter" idx="11"/>
          </p:nvPr>
        </p:nvSpPr>
        <p:spPr/>
        <p:txBody>
          <a:bodyPr/>
          <a:lstStyle/>
          <a:p>
            <a:r>
              <a:rPr lang="en-US"/>
              <a:t>Medicinal &amp; edible herbs used by farmers in the lower &amp; middle Olifant </a:t>
            </a:r>
            <a:endParaRPr lang="en-ZA"/>
          </a:p>
        </p:txBody>
      </p:sp>
      <p:sp>
        <p:nvSpPr>
          <p:cNvPr id="5" name="Slide Number Placeholder 4"/>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425932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3479D-B08A-40AF-A5C2-66FB0365B8E7}" type="datetime1">
              <a:rPr lang="en-ZA" smtClean="0"/>
              <a:t>2020-04-17</a:t>
            </a:fld>
            <a:endParaRPr lang="en-ZA"/>
          </a:p>
        </p:txBody>
      </p:sp>
      <p:sp>
        <p:nvSpPr>
          <p:cNvPr id="3" name="Footer Placeholder 2"/>
          <p:cNvSpPr>
            <a:spLocks noGrp="1"/>
          </p:cNvSpPr>
          <p:nvPr>
            <p:ph type="ftr" sz="quarter" idx="11"/>
          </p:nvPr>
        </p:nvSpPr>
        <p:spPr/>
        <p:txBody>
          <a:bodyPr/>
          <a:lstStyle/>
          <a:p>
            <a:r>
              <a:rPr lang="en-US"/>
              <a:t>Medicinal &amp; edible herbs used by farmers in the lower &amp; middle Olifant </a:t>
            </a:r>
            <a:endParaRPr lang="en-ZA"/>
          </a:p>
        </p:txBody>
      </p:sp>
      <p:sp>
        <p:nvSpPr>
          <p:cNvPr id="4" name="Slide Number Placeholder 3"/>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2487944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04EFE2-2EDA-4191-BE2A-9A300D053F4F}" type="datetime1">
              <a:rPr lang="en-ZA" smtClean="0"/>
              <a:t>2020-04-17</a:t>
            </a:fld>
            <a:endParaRPr lang="en-ZA"/>
          </a:p>
        </p:txBody>
      </p:sp>
      <p:sp>
        <p:nvSpPr>
          <p:cNvPr id="6" name="Footer Placeholder 5"/>
          <p:cNvSpPr>
            <a:spLocks noGrp="1"/>
          </p:cNvSpPr>
          <p:nvPr>
            <p:ph type="ftr" sz="quarter" idx="11"/>
          </p:nvPr>
        </p:nvSpPr>
        <p:spPr/>
        <p:txBody>
          <a:bodyPr/>
          <a:lstStyle/>
          <a:p>
            <a:r>
              <a:rPr lang="en-US"/>
              <a:t>Medicinal &amp; edible herbs used by farmers in the lower &amp; middle Olifant </a:t>
            </a:r>
            <a:endParaRPr lang="en-ZA"/>
          </a:p>
        </p:txBody>
      </p:sp>
      <p:sp>
        <p:nvSpPr>
          <p:cNvPr id="7" name="Slide Number Placeholder 6"/>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960124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762A63-76E2-4C18-898E-769FB070CBCF}" type="datetime1">
              <a:rPr lang="en-ZA" smtClean="0"/>
              <a:t>2020-04-17</a:t>
            </a:fld>
            <a:endParaRPr lang="en-ZA"/>
          </a:p>
        </p:txBody>
      </p:sp>
      <p:sp>
        <p:nvSpPr>
          <p:cNvPr id="6" name="Footer Placeholder 5"/>
          <p:cNvSpPr>
            <a:spLocks noGrp="1"/>
          </p:cNvSpPr>
          <p:nvPr>
            <p:ph type="ftr" sz="quarter" idx="11"/>
          </p:nvPr>
        </p:nvSpPr>
        <p:spPr/>
        <p:txBody>
          <a:bodyPr/>
          <a:lstStyle/>
          <a:p>
            <a:r>
              <a:rPr lang="en-US"/>
              <a:t>Medicinal &amp; edible herbs used by farmers in the lower &amp; middle Olifant </a:t>
            </a:r>
            <a:endParaRPr lang="en-ZA"/>
          </a:p>
        </p:txBody>
      </p:sp>
      <p:sp>
        <p:nvSpPr>
          <p:cNvPr id="7" name="Slide Number Placeholder 6"/>
          <p:cNvSpPr>
            <a:spLocks noGrp="1"/>
          </p:cNvSpPr>
          <p:nvPr>
            <p:ph type="sldNum" sz="quarter" idx="12"/>
          </p:nvPr>
        </p:nvSpPr>
        <p:spPr/>
        <p:txBody>
          <a:bodyPr/>
          <a:lstStyle/>
          <a:p>
            <a:fld id="{C8640D55-0FE3-4A7A-AE27-C608696CB6B6}" type="slidenum">
              <a:rPr lang="en-ZA" smtClean="0"/>
              <a:t>‹#›</a:t>
            </a:fld>
            <a:endParaRPr lang="en-ZA"/>
          </a:p>
        </p:txBody>
      </p:sp>
    </p:spTree>
    <p:extLst>
      <p:ext uri="{BB962C8B-B14F-4D97-AF65-F5344CB8AC3E}">
        <p14:creationId xmlns:p14="http://schemas.microsoft.com/office/powerpoint/2010/main" val="33541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00A64-D5C7-4F04-83A8-AEE5A9A3324E}" type="datetime1">
              <a:rPr lang="en-ZA" smtClean="0"/>
              <a:t>2020-04-17</a:t>
            </a:fld>
            <a:endParaRPr lang="en-ZA"/>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Medicinal &amp; edible herbs used by farmers in the lower &amp; middle Olifant </a:t>
            </a:r>
            <a:endParaRPr lang="en-ZA"/>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40D55-0FE3-4A7A-AE27-C608696CB6B6}" type="slidenum">
              <a:rPr lang="en-ZA" smtClean="0"/>
              <a:t>‹#›</a:t>
            </a:fld>
            <a:endParaRPr lang="en-ZA"/>
          </a:p>
        </p:txBody>
      </p:sp>
    </p:spTree>
    <p:extLst>
      <p:ext uri="{BB962C8B-B14F-4D97-AF65-F5344CB8AC3E}">
        <p14:creationId xmlns:p14="http://schemas.microsoft.com/office/powerpoint/2010/main" val="3332961679"/>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8745B-5D05-42F7-ACA9-4626D209CAF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1638E6D-8EBF-4B39-83E1-46C53A68384A}"/>
              </a:ext>
            </a:extLst>
          </p:cNvPr>
          <p:cNvSpPr>
            <a:spLocks noGrp="1"/>
          </p:cNvSpPr>
          <p:nvPr>
            <p:ph idx="1"/>
          </p:nvPr>
        </p:nvSpPr>
        <p:spPr/>
        <p:txBody>
          <a:bodyPr/>
          <a:lstStyle/>
          <a:p>
            <a:endParaRPr lang="en-ZA"/>
          </a:p>
        </p:txBody>
      </p:sp>
      <p:sp>
        <p:nvSpPr>
          <p:cNvPr id="4" name="Footer Placeholder 3">
            <a:extLst>
              <a:ext uri="{FF2B5EF4-FFF2-40B4-BE49-F238E27FC236}">
                <a16:creationId xmlns:a16="http://schemas.microsoft.com/office/drawing/2014/main" id="{94449389-E01F-4A85-9080-A56E0ECE1F8C}"/>
              </a:ext>
            </a:extLst>
          </p:cNvPr>
          <p:cNvSpPr>
            <a:spLocks noGrp="1"/>
          </p:cNvSpPr>
          <p:nvPr>
            <p:ph type="ftr" sz="quarter" idx="11"/>
          </p:nvPr>
        </p:nvSpPr>
        <p:spPr/>
        <p:txBody>
          <a:bodyPr/>
          <a:lstStyle/>
          <a:p>
            <a:r>
              <a:rPr lang="en-US"/>
              <a:t>Medicinal &amp; edible herbs used by farmers in the lower &amp; middle Olifant </a:t>
            </a:r>
            <a:endParaRPr lang="en-ZA"/>
          </a:p>
        </p:txBody>
      </p:sp>
      <p:sp>
        <p:nvSpPr>
          <p:cNvPr id="5" name="Slide Number Placeholder 4">
            <a:extLst>
              <a:ext uri="{FF2B5EF4-FFF2-40B4-BE49-F238E27FC236}">
                <a16:creationId xmlns:a16="http://schemas.microsoft.com/office/drawing/2014/main" id="{D551C0B0-6C4C-473A-B47F-CA48A064582D}"/>
              </a:ext>
            </a:extLst>
          </p:cNvPr>
          <p:cNvSpPr>
            <a:spLocks noGrp="1"/>
          </p:cNvSpPr>
          <p:nvPr>
            <p:ph type="sldNum" sz="quarter" idx="12"/>
          </p:nvPr>
        </p:nvSpPr>
        <p:spPr/>
        <p:txBody>
          <a:bodyPr/>
          <a:lstStyle/>
          <a:p>
            <a:fld id="{C8640D55-0FE3-4A7A-AE27-C608696CB6B6}" type="slidenum">
              <a:rPr lang="en-ZA" smtClean="0"/>
              <a:t>1</a:t>
            </a:fld>
            <a:endParaRPr lang="en-ZA"/>
          </a:p>
        </p:txBody>
      </p:sp>
      <p:pic>
        <p:nvPicPr>
          <p:cNvPr id="6" name="Picture 5">
            <a:extLst>
              <a:ext uri="{FF2B5EF4-FFF2-40B4-BE49-F238E27FC236}">
                <a16:creationId xmlns:a16="http://schemas.microsoft.com/office/drawing/2014/main" id="{29A32E04-B573-4BDA-83EC-3CE911BFA37F}"/>
              </a:ext>
            </a:extLst>
          </p:cNvPr>
          <p:cNvPicPr>
            <a:picLocks noChangeAspect="1"/>
          </p:cNvPicPr>
          <p:nvPr/>
        </p:nvPicPr>
        <p:blipFill>
          <a:blip r:embed="rId2"/>
          <a:stretch>
            <a:fillRect/>
          </a:stretch>
        </p:blipFill>
        <p:spPr>
          <a:xfrm>
            <a:off x="0" y="-82115"/>
            <a:ext cx="9906000" cy="7022230"/>
          </a:xfrm>
          <a:prstGeom prst="rect">
            <a:avLst/>
          </a:prstGeom>
        </p:spPr>
      </p:pic>
    </p:spTree>
    <p:extLst>
      <p:ext uri="{BB962C8B-B14F-4D97-AF65-F5344CB8AC3E}">
        <p14:creationId xmlns:p14="http://schemas.microsoft.com/office/powerpoint/2010/main" val="2453286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429"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Chilies</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25751" t="13904" r="54135" b="18754"/>
          <a:stretch/>
        </p:blipFill>
        <p:spPr>
          <a:xfrm>
            <a:off x="842862" y="2265770"/>
            <a:ext cx="1571665" cy="3511482"/>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87979" y="408214"/>
            <a:ext cx="4178536" cy="5948138"/>
          </a:xfrm>
        </p:spPr>
        <p:txBody>
          <a:bodyPr anchor="ctr">
            <a:normAutofit/>
          </a:bodyPr>
          <a:lstStyle/>
          <a:p>
            <a:pPr marL="0" indent="0">
              <a:buNone/>
            </a:pPr>
            <a:r>
              <a:rPr lang="en-GB" sz="900" b="1" dirty="0">
                <a:solidFill>
                  <a:prstClr val="black"/>
                </a:solidFill>
                <a:latin typeface="Trebuchet MS" panose="020B0603020202020204" pitchFamily="34" charset="0"/>
              </a:rPr>
              <a:t>Medicinal uses and health benefits are summarized below: </a:t>
            </a:r>
            <a:endParaRPr lang="en-GB"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Chili pepper contains an impressive list of plant derived chemical compounds that are known to have disease preventing and health promoting properties / </a:t>
            </a:r>
            <a:r>
              <a:rPr lang="en-GB" sz="900" dirty="0" err="1">
                <a:solidFill>
                  <a:schemeClr val="accent6">
                    <a:lumMod val="75000"/>
                  </a:schemeClr>
                </a:solidFill>
                <a:latin typeface="Trebuchet MS" panose="020B0603020202020204" pitchFamily="34" charset="0"/>
              </a:rPr>
              <a:t>Perefere</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di </a:t>
            </a:r>
            <a:r>
              <a:rPr lang="en-GB" sz="900" dirty="0" err="1">
                <a:solidFill>
                  <a:schemeClr val="accent6">
                    <a:lumMod val="75000"/>
                  </a:schemeClr>
                </a:solidFill>
                <a:latin typeface="Trebuchet MS" panose="020B0603020202020204" pitchFamily="34" charset="0"/>
              </a:rPr>
              <a:t>khemikhale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tšeo</a:t>
            </a:r>
            <a:r>
              <a:rPr lang="en-GB" sz="900" dirty="0">
                <a:solidFill>
                  <a:schemeClr val="accent6">
                    <a:lumMod val="75000"/>
                  </a:schemeClr>
                </a:solidFill>
                <a:latin typeface="Trebuchet MS" panose="020B0603020202020204" pitchFamily="34" charset="0"/>
              </a:rPr>
              <a:t> di </a:t>
            </a:r>
            <a:r>
              <a:rPr lang="en-GB" sz="900" dirty="0" err="1">
                <a:solidFill>
                  <a:schemeClr val="accent6">
                    <a:lumMod val="75000"/>
                  </a:schemeClr>
                </a:solidFill>
                <a:latin typeface="Trebuchet MS" panose="020B0603020202020204" pitchFamily="34" charset="0"/>
              </a:rPr>
              <a:t>tšhireletšago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malwetši</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Chilies contain a health benefiting alkaloid compound, capsaicin, which gives them a strong spicy, pungent character. Early experimental laboratory studies on mammals suggest that capsaicin has anti-bacterial, anti-carcinogenic, analgesic and anti-diabetic properties. It has </a:t>
            </a:r>
            <a:r>
              <a:rPr lang="en-GB" sz="900" dirty="0" err="1">
                <a:latin typeface="Trebuchet MS" panose="020B0603020202020204" pitchFamily="34" charset="0"/>
              </a:rPr>
              <a:t>alsobeen</a:t>
            </a:r>
            <a:r>
              <a:rPr lang="en-GB" sz="900" dirty="0">
                <a:latin typeface="Trebuchet MS" panose="020B0603020202020204" pitchFamily="34" charset="0"/>
              </a:rPr>
              <a:t> found to reduce LDL cholesterol levels / </a:t>
            </a:r>
            <a:r>
              <a:rPr lang="en-GB" sz="900" dirty="0" err="1">
                <a:solidFill>
                  <a:schemeClr val="accent6">
                    <a:lumMod val="75000"/>
                  </a:schemeClr>
                </a:solidFill>
                <a:latin typeface="Trebuchet MS" panose="020B0603020202020204" pitchFamily="34" charset="0"/>
              </a:rPr>
              <a:t>Perefere</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capsaicin yeo e </a:t>
            </a:r>
            <a:r>
              <a:rPr lang="en-GB" sz="900" dirty="0" err="1">
                <a:solidFill>
                  <a:schemeClr val="accent6">
                    <a:lumMod val="75000"/>
                  </a:schemeClr>
                </a:solidFill>
                <a:latin typeface="Trebuchet MS" panose="020B0603020202020204" pitchFamily="34" charset="0"/>
              </a:rPr>
              <a:t>thušago</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fokotša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makhura</a:t>
            </a:r>
            <a:r>
              <a:rPr lang="en-GB" sz="900" dirty="0">
                <a:solidFill>
                  <a:schemeClr val="accent6">
                    <a:lumMod val="75000"/>
                  </a:schemeClr>
                </a:solidFill>
                <a:latin typeface="Trebuchet MS" panose="020B0603020202020204" pitchFamily="34" charset="0"/>
              </a:rPr>
              <a:t> a go </a:t>
            </a:r>
            <a:r>
              <a:rPr lang="en-GB" sz="900" dirty="0" err="1">
                <a:solidFill>
                  <a:schemeClr val="accent6">
                    <a:lumMod val="75000"/>
                  </a:schemeClr>
                </a:solidFill>
                <a:latin typeface="Trebuchet MS" panose="020B0603020202020204" pitchFamily="34" charset="0"/>
              </a:rPr>
              <a:t>tliṥa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Fresh chili peppers, red and green, are a rich source of vitamin-C. 100 g fresh chilies provide about 143.7 µg or about 240% of RDA. Vitamin-C is a potent water-soluble antioxidant. It is essential for the collagen synthesis inside the human body. Collagen is one of the main structural proteins required for maintaining the integrity of blood vessels, skin, organs and bones. Regular consumption of foods rich in vitamin-C helps protect from scurvy, develop resistance against infectious agents (boosts immunity) and remove harmful, pro-inflammatory agents from the body / </a:t>
            </a:r>
            <a:r>
              <a:rPr lang="en-GB" sz="900" dirty="0" err="1">
                <a:solidFill>
                  <a:schemeClr val="accent6">
                    <a:lumMod val="75000"/>
                  </a:schemeClr>
                </a:solidFill>
                <a:latin typeface="Trebuchet MS" panose="020B0603020202020204" pitchFamily="34" charset="0"/>
              </a:rPr>
              <a:t>Perefere</a:t>
            </a:r>
            <a:r>
              <a:rPr lang="en-GB" sz="900" dirty="0">
                <a:solidFill>
                  <a:schemeClr val="accent6">
                    <a:lumMod val="75000"/>
                  </a:schemeClr>
                </a:solidFill>
                <a:latin typeface="Trebuchet MS" panose="020B0603020202020204" pitchFamily="34" charset="0"/>
              </a:rPr>
              <a:t> ye tala le ye </a:t>
            </a:r>
            <a:r>
              <a:rPr lang="en-GB" sz="900" dirty="0" err="1">
                <a:solidFill>
                  <a:schemeClr val="accent6">
                    <a:lumMod val="75000"/>
                  </a:schemeClr>
                </a:solidFill>
                <a:latin typeface="Trebuchet MS" panose="020B0603020202020204" pitchFamily="34" charset="0"/>
              </a:rPr>
              <a:t>hwibidu</a:t>
            </a:r>
            <a:r>
              <a:rPr lang="en-GB" sz="900" dirty="0">
                <a:solidFill>
                  <a:schemeClr val="accent6">
                    <a:lumMod val="75000"/>
                  </a:schemeClr>
                </a:solidFill>
                <a:latin typeface="Trebuchet MS" panose="020B0603020202020204" pitchFamily="34" charset="0"/>
              </a:rPr>
              <a:t> e la </a:t>
            </a:r>
            <a:r>
              <a:rPr lang="en-GB" sz="900" dirty="0" err="1">
                <a:solidFill>
                  <a:schemeClr val="accent6">
                    <a:lumMod val="75000"/>
                  </a:schemeClr>
                </a:solidFill>
                <a:latin typeface="Trebuchet MS" panose="020B0603020202020204" pitchFamily="34" charset="0"/>
              </a:rPr>
              <a:t>Vithamini</a:t>
            </a:r>
            <a:r>
              <a:rPr lang="en-GB" sz="900" dirty="0">
                <a:solidFill>
                  <a:schemeClr val="accent6">
                    <a:lumMod val="75000"/>
                  </a:schemeClr>
                </a:solidFill>
                <a:latin typeface="Trebuchet MS" panose="020B0603020202020204" pitchFamily="34" charset="0"/>
              </a:rPr>
              <a:t> C. Go </a:t>
            </a:r>
            <a:r>
              <a:rPr lang="en-GB" sz="900" dirty="0" err="1">
                <a:solidFill>
                  <a:schemeClr val="accent6">
                    <a:lumMod val="75000"/>
                  </a:schemeClr>
                </a:solidFill>
                <a:latin typeface="Trebuchet MS" panose="020B0603020202020204" pitchFamily="34" charset="0"/>
              </a:rPr>
              <a:t>fepa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le di </a:t>
            </a:r>
            <a:r>
              <a:rPr lang="en-GB" sz="900" dirty="0" err="1">
                <a:solidFill>
                  <a:schemeClr val="accent6">
                    <a:lumMod val="75000"/>
                  </a:schemeClr>
                </a:solidFill>
                <a:latin typeface="Trebuchet MS" panose="020B0603020202020204" pitchFamily="34" charset="0"/>
              </a:rPr>
              <a:t>vithamini</a:t>
            </a:r>
            <a:r>
              <a:rPr lang="en-GB" sz="900" dirty="0">
                <a:solidFill>
                  <a:schemeClr val="accent6">
                    <a:lumMod val="75000"/>
                  </a:schemeClr>
                </a:solidFill>
                <a:latin typeface="Trebuchet MS" panose="020B0603020202020204" pitchFamily="34" charset="0"/>
              </a:rPr>
              <a:t> C go </a:t>
            </a:r>
            <a:r>
              <a:rPr lang="en-GB" sz="900" dirty="0" err="1">
                <a:solidFill>
                  <a:schemeClr val="accent6">
                    <a:lumMod val="75000"/>
                  </a:schemeClr>
                </a:solidFill>
                <a:latin typeface="Trebuchet MS" panose="020B0603020202020204" pitchFamily="34" charset="0"/>
              </a:rPr>
              <a:t>thuṥa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maṥole</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mmele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They are also rich in other antioxidants such as vitamin-A, and flavonoids like β-carotene, α-carotene, lutein, zeaxanthin, and </a:t>
            </a:r>
            <a:r>
              <a:rPr lang="en-GB" sz="900" dirty="0" err="1">
                <a:latin typeface="Trebuchet MS" panose="020B0603020202020204" pitchFamily="34" charset="0"/>
              </a:rPr>
              <a:t>cryptoxanthin</a:t>
            </a:r>
            <a:r>
              <a:rPr lang="en-GB" sz="900" dirty="0">
                <a:latin typeface="Trebuchet MS" panose="020B0603020202020204" pitchFamily="34" charset="0"/>
              </a:rPr>
              <a:t>. These antioxidant substances in capsicum help protect the body from the  effects of free radicals generated during stress and diseases / </a:t>
            </a:r>
            <a:r>
              <a:rPr lang="en-GB" sz="900" dirty="0" err="1">
                <a:solidFill>
                  <a:schemeClr val="accent6">
                    <a:lumMod val="75000"/>
                  </a:schemeClr>
                </a:solidFill>
                <a:latin typeface="Trebuchet MS" panose="020B0603020202020204" pitchFamily="34" charset="0"/>
              </a:rPr>
              <a:t>Perefere</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fepa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r>
              <a:rPr lang="en-GB" sz="900" dirty="0">
                <a:solidFill>
                  <a:schemeClr val="accent6">
                    <a:lumMod val="75000"/>
                  </a:schemeClr>
                </a:solidFill>
                <a:latin typeface="Trebuchet MS" panose="020B0603020202020204" pitchFamily="34" charset="0"/>
              </a:rPr>
              <a:t> ka </a:t>
            </a:r>
            <a:r>
              <a:rPr lang="en-GB" sz="900" dirty="0" err="1">
                <a:solidFill>
                  <a:schemeClr val="accent6">
                    <a:lumMod val="75000"/>
                  </a:schemeClr>
                </a:solidFill>
                <a:latin typeface="Trebuchet MS" panose="020B0603020202020204" pitchFamily="34" charset="0"/>
              </a:rPr>
              <a:t>vithamin</a:t>
            </a:r>
            <a:r>
              <a:rPr lang="en-GB" sz="900" dirty="0">
                <a:solidFill>
                  <a:schemeClr val="accent6">
                    <a:lumMod val="75000"/>
                  </a:schemeClr>
                </a:solidFill>
                <a:latin typeface="Trebuchet MS" panose="020B0603020202020204" pitchFamily="34" charset="0"/>
              </a:rPr>
              <a:t> A le </a:t>
            </a:r>
            <a:r>
              <a:rPr lang="en-GB" sz="900" dirty="0" err="1">
                <a:solidFill>
                  <a:schemeClr val="accent6">
                    <a:lumMod val="75000"/>
                  </a:schemeClr>
                </a:solidFill>
                <a:latin typeface="Trebuchet MS" panose="020B0603020202020204" pitchFamily="34" charset="0"/>
              </a:rPr>
              <a:t>tṥe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dingwe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lokela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Chilies carry a good amount of minerals like potassium, manganese, iron, and magnesium. Potassium is an important component that helps control heart rate and blood pressure. The human body uses manganese as a co-factor for the antioxidant enzyme, superoxide dismutase / </a:t>
            </a:r>
            <a:r>
              <a:rPr lang="en-GB" sz="900" dirty="0" err="1">
                <a:solidFill>
                  <a:schemeClr val="accent6">
                    <a:lumMod val="75000"/>
                  </a:schemeClr>
                </a:solidFill>
                <a:latin typeface="Trebuchet MS" panose="020B0603020202020204" pitchFamily="34" charset="0"/>
              </a:rPr>
              <a:t>Perefere</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swere</a:t>
            </a:r>
            <a:r>
              <a:rPr lang="en-GB" sz="900" dirty="0">
                <a:solidFill>
                  <a:schemeClr val="accent6">
                    <a:lumMod val="75000"/>
                  </a:schemeClr>
                </a:solidFill>
                <a:latin typeface="Trebuchet MS" panose="020B0603020202020204" pitchFamily="34" charset="0"/>
              </a:rPr>
              <a:t> di </a:t>
            </a:r>
            <a:r>
              <a:rPr lang="en-GB" sz="900" dirty="0" err="1">
                <a:solidFill>
                  <a:schemeClr val="accent6">
                    <a:lumMod val="75000"/>
                  </a:schemeClr>
                </a:solidFill>
                <a:latin typeface="Trebuchet MS" panose="020B0603020202020204" pitchFamily="34" charset="0"/>
              </a:rPr>
              <a:t>minerale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wana</a:t>
            </a:r>
            <a:r>
              <a:rPr lang="en-GB" sz="900" dirty="0">
                <a:solidFill>
                  <a:schemeClr val="accent6">
                    <a:lumMod val="75000"/>
                  </a:schemeClr>
                </a:solidFill>
                <a:latin typeface="Trebuchet MS" panose="020B0603020202020204" pitchFamily="34" charset="0"/>
              </a:rPr>
              <a:t> potassium, manganese, </a:t>
            </a:r>
            <a:r>
              <a:rPr lang="en-GB" sz="900" dirty="0" err="1">
                <a:solidFill>
                  <a:schemeClr val="accent6">
                    <a:lumMod val="75000"/>
                  </a:schemeClr>
                </a:solidFill>
                <a:latin typeface="Trebuchet MS" panose="020B0603020202020204" pitchFamily="34" charset="0"/>
              </a:rPr>
              <a:t>aene</a:t>
            </a:r>
            <a:r>
              <a:rPr lang="en-GB" sz="900" dirty="0">
                <a:solidFill>
                  <a:schemeClr val="accent6">
                    <a:lumMod val="75000"/>
                  </a:schemeClr>
                </a:solidFill>
                <a:latin typeface="Trebuchet MS" panose="020B0603020202020204" pitchFamily="34" charset="0"/>
              </a:rPr>
              <a:t>, le magnesium. Potassium e </a:t>
            </a:r>
            <a:r>
              <a:rPr lang="en-GB" sz="900" dirty="0" err="1">
                <a:solidFill>
                  <a:schemeClr val="accent6">
                    <a:lumMod val="75000"/>
                  </a:schemeClr>
                </a:solidFill>
                <a:latin typeface="Trebuchet MS" panose="020B0603020202020204" pitchFamily="34" charset="0"/>
              </a:rPr>
              <a:t>bohlokwa</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sepediṥo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ka </a:t>
            </a:r>
            <a:r>
              <a:rPr lang="en-GB" sz="900" dirty="0" err="1">
                <a:solidFill>
                  <a:schemeClr val="accent6">
                    <a:lumMod val="75000"/>
                  </a:schemeClr>
                </a:solidFill>
                <a:latin typeface="Trebuchet MS" panose="020B0603020202020204" pitchFamily="34" charset="0"/>
              </a:rPr>
              <a:t>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pelong</a:t>
            </a:r>
            <a:r>
              <a:rPr lang="en-GB" sz="900" dirty="0">
                <a:solidFill>
                  <a:schemeClr val="accent6">
                    <a:lumMod val="75000"/>
                  </a:schemeClr>
                </a:solidFill>
                <a:latin typeface="Trebuchet MS" panose="020B0603020202020204" pitchFamily="34" charset="0"/>
              </a:rPr>
              <a:t> gore e </a:t>
            </a:r>
            <a:r>
              <a:rPr lang="en-GB" sz="900" dirty="0" err="1">
                <a:solidFill>
                  <a:schemeClr val="accent6">
                    <a:lumMod val="75000"/>
                  </a:schemeClr>
                </a:solidFill>
                <a:latin typeface="Trebuchet MS" panose="020B0603020202020204" pitchFamily="34" charset="0"/>
              </a:rPr>
              <a:t>heme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botše</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gatelelo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p:txBody>
      </p:sp>
      <p:sp>
        <p:nvSpPr>
          <p:cNvPr id="8" name="Slide Number Placeholder 7"/>
          <p:cNvSpPr>
            <a:spLocks noGrp="1"/>
          </p:cNvSpPr>
          <p:nvPr>
            <p:ph type="sldNum" sz="quarter" idx="12"/>
          </p:nvPr>
        </p:nvSpPr>
        <p:spPr>
          <a:xfrm>
            <a:off x="7341870" y="6492875"/>
            <a:ext cx="2228850" cy="365125"/>
          </a:xfrm>
        </p:spPr>
        <p:txBody>
          <a:bodyPr/>
          <a:lstStyle/>
          <a:p>
            <a:fld id="{C8640D55-0FE3-4A7A-AE27-C608696CB6B6}" type="slidenum">
              <a:rPr lang="en-ZA" smtClean="0"/>
              <a:t>10</a:t>
            </a:fld>
            <a:endParaRPr lang="en-ZA"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20959" r="23881"/>
          <a:stretch/>
        </p:blipFill>
        <p:spPr>
          <a:xfrm>
            <a:off x="2404996" y="2265770"/>
            <a:ext cx="2905372" cy="3511482"/>
          </a:xfrm>
          <a:prstGeom prst="rect">
            <a:avLst/>
          </a:prstGeom>
          <a:effectLst>
            <a:outerShdw blurRad="50800" dist="38100" dir="2700000" algn="tl" rotWithShape="0">
              <a:prstClr val="black">
                <a:alpha val="40000"/>
              </a:prstClr>
            </a:outerShdw>
          </a:effectLst>
        </p:spPr>
      </p:pic>
      <p:pic>
        <p:nvPicPr>
          <p:cNvPr id="10" name="Picture 9"/>
          <p:cNvPicPr/>
          <p:nvPr/>
        </p:nvPicPr>
        <p:blipFill>
          <a:blip r:embed="rId4"/>
          <a:stretch>
            <a:fillRect/>
          </a:stretch>
        </p:blipFill>
        <p:spPr>
          <a:xfrm>
            <a:off x="9088755" y="236696"/>
            <a:ext cx="481965" cy="413385"/>
          </a:xfrm>
          <a:prstGeom prst="rect">
            <a:avLst/>
          </a:prstGeom>
        </p:spPr>
      </p:pic>
      <p:sp>
        <p:nvSpPr>
          <p:cNvPr id="11" name="Footer Placeholder 3"/>
          <p:cNvSpPr>
            <a:spLocks noGrp="1"/>
          </p:cNvSpPr>
          <p:nvPr>
            <p:ph type="ftr" sz="quarter" idx="11"/>
          </p:nvPr>
        </p:nvSpPr>
        <p:spPr>
          <a:xfrm>
            <a:off x="525362" y="6492875"/>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s</a:t>
            </a:r>
            <a:endParaRPr lang="en-ZA" sz="800" i="1" dirty="0">
              <a:latin typeface="Trebuchet MS" panose="020B0603020202020204" pitchFamily="34" charset="0"/>
            </a:endParaRPr>
          </a:p>
        </p:txBody>
      </p:sp>
    </p:spTree>
    <p:extLst>
      <p:ext uri="{BB962C8B-B14F-4D97-AF65-F5344CB8AC3E}">
        <p14:creationId xmlns:p14="http://schemas.microsoft.com/office/powerpoint/2010/main" val="2038522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901"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Comfrey</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t="1670" b="2978"/>
          <a:stretch/>
        </p:blipFill>
        <p:spPr>
          <a:xfrm>
            <a:off x="831491" y="2200200"/>
            <a:ext cx="4502277" cy="3593382"/>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81828" y="814387"/>
            <a:ext cx="4137420" cy="5541963"/>
          </a:xfrm>
        </p:spPr>
        <p:txBody>
          <a:bodyPr anchor="ctr">
            <a:noAutofit/>
          </a:bodyPr>
          <a:lstStyle/>
          <a:p>
            <a:pPr marL="0" indent="0">
              <a:lnSpc>
                <a:spcPct val="100000"/>
              </a:lnSpc>
              <a:buNone/>
            </a:pPr>
            <a:r>
              <a:rPr lang="en-GB" sz="900" dirty="0">
                <a:latin typeface="Trebuchet MS" panose="020B0603020202020204" pitchFamily="34" charset="0"/>
              </a:rPr>
              <a:t>The common comfrey plant is known in Latin as </a:t>
            </a:r>
            <a:r>
              <a:rPr lang="en-GB" sz="900" i="1" dirty="0" err="1">
                <a:latin typeface="Trebuchet MS" panose="020B0603020202020204" pitchFamily="34" charset="0"/>
              </a:rPr>
              <a:t>Symphytum</a:t>
            </a:r>
            <a:r>
              <a:rPr lang="en-GB" sz="900" i="1" dirty="0">
                <a:latin typeface="Trebuchet MS" panose="020B0603020202020204" pitchFamily="34" charset="0"/>
              </a:rPr>
              <a:t> </a:t>
            </a:r>
            <a:r>
              <a:rPr lang="en-GB" sz="900" i="1" dirty="0" err="1">
                <a:latin typeface="Trebuchet MS" panose="020B0603020202020204" pitchFamily="34" charset="0"/>
              </a:rPr>
              <a:t>officinale</a:t>
            </a:r>
            <a:r>
              <a:rPr lang="en-GB" sz="900" dirty="0">
                <a:latin typeface="Trebuchet MS" panose="020B0603020202020204" pitchFamily="34" charset="0"/>
              </a:rPr>
              <a:t> and displays a “hairy” exterior. It grows as a root stick with branches coming from the stalk and only gets to about 2–3 feet tall. Some varieties produce yellow or purplish flowers alongside the broad, fuzzy leaves. The most commonly grown species is Russian comfrey (</a:t>
            </a:r>
            <a:r>
              <a:rPr lang="en-GB" sz="900" i="1" dirty="0">
                <a:latin typeface="Trebuchet MS" panose="020B0603020202020204" pitchFamily="34" charset="0"/>
              </a:rPr>
              <a:t>Symphytum x </a:t>
            </a:r>
            <a:r>
              <a:rPr lang="en-GB" sz="900" i="1" dirty="0" err="1">
                <a:latin typeface="Trebuchet MS" panose="020B0603020202020204" pitchFamily="34" charset="0"/>
              </a:rPr>
              <a:t>uplandicum</a:t>
            </a:r>
            <a:r>
              <a:rPr lang="en-GB" sz="900" dirty="0">
                <a:latin typeface="Trebuchet MS" panose="020B0603020202020204" pitchFamily="34" charset="0"/>
              </a:rPr>
              <a:t>)  which might have a healing effect and reduce inflammation when applied to the skin. However, comfrey contains toxic chemicals that can be absorbed through the skin. </a:t>
            </a:r>
            <a:endParaRPr lang="en-ZA" sz="900" dirty="0">
              <a:latin typeface="Trebuchet MS" panose="020B0603020202020204" pitchFamily="34" charset="0"/>
            </a:endParaRPr>
          </a:p>
          <a:p>
            <a:pPr marL="0" indent="0">
              <a:lnSpc>
                <a:spcPct val="100000"/>
              </a:lnSpc>
              <a:buNone/>
            </a:pP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se Latin se </a:t>
            </a:r>
            <a:r>
              <a:rPr lang="en-GB" sz="900" dirty="0" err="1">
                <a:solidFill>
                  <a:schemeClr val="accent6">
                    <a:lumMod val="75000"/>
                  </a:schemeClr>
                </a:solidFill>
                <a:latin typeface="Trebuchet MS" panose="020B0603020202020204" pitchFamily="34" charset="0"/>
              </a:rPr>
              <a:t>bitšwa</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symphytum</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officinale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Matlakala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likaroloana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dinthla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emelela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feleletše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sebopego</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fihla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metara</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mo</a:t>
            </a:r>
            <a:r>
              <a:rPr lang="en-GB" sz="900" dirty="0">
                <a:solidFill>
                  <a:schemeClr val="accent6">
                    <a:lumMod val="75000"/>
                  </a:schemeClr>
                </a:solidFill>
                <a:latin typeface="Trebuchet MS" panose="020B0603020202020204" pitchFamily="34" charset="0"/>
              </a:rPr>
              <a:t> tee.  </a:t>
            </a:r>
            <a:r>
              <a:rPr lang="en-GB" sz="900" dirty="0" err="1">
                <a:solidFill>
                  <a:schemeClr val="accent6">
                    <a:lumMod val="75000"/>
                  </a:schemeClr>
                </a:solidFill>
                <a:latin typeface="Trebuchet MS" panose="020B0603020202020204" pitchFamily="34" charset="0"/>
              </a:rPr>
              <a:t>Matšoba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a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mebala</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mebedi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elego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serolwana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pherese</a:t>
            </a:r>
            <a:r>
              <a:rPr lang="en-GB" sz="900" dirty="0">
                <a:solidFill>
                  <a:schemeClr val="accent6">
                    <a:lumMod val="75000"/>
                  </a:schemeClr>
                </a:solidFill>
                <a:latin typeface="Trebuchet MS" panose="020B0603020202020204" pitchFamily="34" charset="0"/>
              </a:rPr>
              <a:t>. / </a:t>
            </a:r>
            <a:r>
              <a:rPr lang="en-GB" sz="900" dirty="0" err="1">
                <a:solidFill>
                  <a:schemeClr val="accent6">
                    <a:lumMod val="75000"/>
                  </a:schemeClr>
                </a:solidFill>
                <a:latin typeface="Trebuchet MS" panose="020B0603020202020204" pitchFamily="34" charset="0"/>
              </a:rPr>
              <a:t>Dikhemikhale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tšeo</a:t>
            </a:r>
            <a:r>
              <a:rPr lang="en-GB" sz="900" dirty="0">
                <a:solidFill>
                  <a:schemeClr val="accent6">
                    <a:lumMod val="75000"/>
                  </a:schemeClr>
                </a:solidFill>
                <a:latin typeface="Trebuchet MS" panose="020B0603020202020204" pitchFamily="34" charset="0"/>
              </a:rPr>
              <a:t> di </a:t>
            </a:r>
            <a:r>
              <a:rPr lang="en-GB" sz="900" dirty="0" err="1">
                <a:solidFill>
                  <a:schemeClr val="accent6">
                    <a:lumMod val="75000"/>
                  </a:schemeClr>
                </a:solidFill>
                <a:latin typeface="Trebuchet MS" panose="020B0603020202020204" pitchFamily="34" charset="0"/>
              </a:rPr>
              <a:t>lego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gare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Comfrey di </a:t>
            </a:r>
            <a:r>
              <a:rPr lang="en-GB" sz="900" dirty="0" err="1">
                <a:solidFill>
                  <a:schemeClr val="accent6">
                    <a:lumMod val="75000"/>
                  </a:schemeClr>
                </a:solidFill>
                <a:latin typeface="Trebuchet MS" panose="020B0603020202020204" pitchFamily="34" charset="0"/>
              </a:rPr>
              <a:t>fokotša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roroga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tlola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letlalong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lagago</a:t>
            </a:r>
            <a:endParaRPr lang="en-ZA" sz="900" dirty="0">
              <a:latin typeface="Trebuchet MS" panose="020B0603020202020204" pitchFamily="34" charset="0"/>
            </a:endParaRPr>
          </a:p>
          <a:p>
            <a:pPr marL="0" indent="0">
              <a:lnSpc>
                <a:spcPct val="100000"/>
              </a:lnSpc>
              <a:spcBef>
                <a:spcPts val="0"/>
              </a:spcBef>
              <a:buNone/>
            </a:pPr>
            <a:endParaRPr lang="en-GB" sz="300" b="1" dirty="0">
              <a:latin typeface="Trebuchet MS" panose="020B0603020202020204" pitchFamily="34" charset="0"/>
            </a:endParaRPr>
          </a:p>
          <a:p>
            <a:pPr marL="0" indent="0">
              <a:lnSpc>
                <a:spcPct val="100000"/>
              </a:lnSpc>
              <a:buNone/>
            </a:pPr>
            <a:r>
              <a:rPr lang="en-GB" sz="900" b="1" dirty="0">
                <a:latin typeface="Trebuchet MS" panose="020B0603020202020204" pitchFamily="34" charset="0"/>
              </a:rPr>
              <a:t>Medicinal uses and health benefits are summarized below:</a:t>
            </a:r>
          </a:p>
          <a:p>
            <a:pPr lvl="0">
              <a:lnSpc>
                <a:spcPct val="100000"/>
              </a:lnSpc>
              <a:buFont typeface="Wingdings" panose="05000000000000000000" pitchFamily="2" charset="2"/>
              <a:buChar char="§"/>
            </a:pPr>
            <a:r>
              <a:rPr lang="en-GB" sz="900" dirty="0">
                <a:latin typeface="Trebuchet MS" panose="020B0603020202020204" pitchFamily="34" charset="0"/>
              </a:rPr>
              <a:t>Comfrey is used as a tea for upset stomach, ulcers, heavy menstrual periods, diarrhoea, bloody urine, persistent cough, painful breathing (pleuritis), bronchitis, cancer and chest pain (angina). It is also used as a gargle for gum disease and sore throats / </a:t>
            </a:r>
            <a:r>
              <a:rPr lang="en-GB" sz="900" dirty="0">
                <a:solidFill>
                  <a:schemeClr val="accent6">
                    <a:lumMod val="75000"/>
                  </a:schemeClr>
                </a:solidFill>
                <a:latin typeface="Trebuchet MS" panose="020B0603020202020204" pitchFamily="34" charset="0"/>
              </a:rPr>
              <a:t>Comfrey e ka </a:t>
            </a:r>
            <a:r>
              <a:rPr lang="en-GB" sz="900" dirty="0" err="1">
                <a:solidFill>
                  <a:schemeClr val="accent6">
                    <a:lumMod val="75000"/>
                  </a:schemeClr>
                </a:solidFill>
                <a:latin typeface="Trebuchet MS" panose="020B0603020202020204" pitchFamily="34" charset="0"/>
              </a:rPr>
              <a:t>nwewa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bjale</a:t>
            </a:r>
            <a:r>
              <a:rPr lang="en-GB" sz="900" dirty="0">
                <a:solidFill>
                  <a:schemeClr val="accent6">
                    <a:lumMod val="75000"/>
                  </a:schemeClr>
                </a:solidFill>
                <a:latin typeface="Trebuchet MS" panose="020B0603020202020204" pitchFamily="34" charset="0"/>
              </a:rPr>
              <a:t> ka tee go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bofokodi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ele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letšho</a:t>
            </a:r>
            <a:r>
              <a:rPr lang="en-GB" sz="900" dirty="0">
                <a:latin typeface="Trebuchet MS" panose="020B0603020202020204" pitchFamily="34" charset="0"/>
              </a:rPr>
              <a:t>/</a:t>
            </a:r>
            <a:r>
              <a:rPr lang="en-GB" sz="900" dirty="0" err="1">
                <a:solidFill>
                  <a:schemeClr val="accent6">
                    <a:lumMod val="75000"/>
                  </a:schemeClr>
                </a:solidFill>
                <a:latin typeface="Trebuchet MS" panose="020B0603020202020204" pitchFamily="34" charset="0"/>
              </a:rPr>
              <a:t>llo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motho</a:t>
            </a:r>
            <a:r>
              <a:rPr lang="en-GB" sz="900" dirty="0">
                <a:solidFill>
                  <a:schemeClr val="accent6">
                    <a:lumMod val="75000"/>
                  </a:schemeClr>
                </a:solidFill>
                <a:latin typeface="Trebuchet MS" panose="020B0603020202020204" pitchFamily="34" charset="0"/>
              </a:rPr>
              <a:t> a rota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mohlapo</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mogohloane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sehuba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bohloko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kgara</a:t>
            </a:r>
            <a:r>
              <a:rPr lang="en-GB" sz="900" dirty="0">
                <a:solidFill>
                  <a:schemeClr val="accent6">
                    <a:lumMod val="75000"/>
                  </a:schemeClr>
                </a:solidFill>
                <a:latin typeface="Trebuchet MS" panose="020B0603020202020204" pitchFamily="34" charset="0"/>
              </a:rPr>
              <a:t>, le go </a:t>
            </a:r>
            <a:r>
              <a:rPr lang="en-GB" sz="900" dirty="0" err="1">
                <a:solidFill>
                  <a:schemeClr val="accent6">
                    <a:lumMod val="75000"/>
                  </a:schemeClr>
                </a:solidFill>
                <a:latin typeface="Trebuchet MS" panose="020B0603020202020204" pitchFamily="34" charset="0"/>
              </a:rPr>
              <a:t>lweṥana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bolwetṥi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kankere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gotšokotša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legano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onale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bothata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tswa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gape se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megolo</a:t>
            </a:r>
            <a:r>
              <a:rPr lang="en-GB" sz="900" dirty="0">
                <a:solidFill>
                  <a:schemeClr val="accent6">
                    <a:lumMod val="75000"/>
                  </a:schemeClr>
                </a:solidFill>
                <a:latin typeface="Trebuchet MS" panose="020B0603020202020204" pitchFamily="34" charset="0"/>
              </a:rPr>
              <a:t> ye </a:t>
            </a:r>
            <a:r>
              <a:rPr lang="en-GB" sz="900" dirty="0" err="1">
                <a:solidFill>
                  <a:schemeClr val="accent6">
                    <a:lumMod val="75000"/>
                  </a:schemeClr>
                </a:solidFill>
                <a:latin typeface="Trebuchet MS" panose="020B0603020202020204" pitchFamily="34" charset="0"/>
              </a:rPr>
              <a:t>bohloko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Comfrey is applied to the skin for ulcers, bruises, rheumatoid arthritis, swollen veins (phlebitis), gout and fractures / </a:t>
            </a:r>
            <a:r>
              <a:rPr lang="en-GB" sz="900" dirty="0">
                <a:solidFill>
                  <a:schemeClr val="accent6">
                    <a:lumMod val="75000"/>
                  </a:schemeClr>
                </a:solidFill>
                <a:latin typeface="Trebuchet MS" panose="020B0603020202020204" pitchFamily="34" charset="0"/>
              </a:rPr>
              <a:t>Comfrey e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tlolwa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bothata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seokelelo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rorogile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robegile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ditho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swenya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bolwetṥi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marapo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gout</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The chemicals in comfrey can quickly relieve muscle and joint pain or inflammation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kudu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bohloko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meshifa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dijoin</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Effective for lower back pain relief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kudu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kwa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bohloko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mokokotlong</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Natural fibromyalgia remedy</a:t>
            </a:r>
            <a:endParaRPr lang="en-ZA" sz="900"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Speeds up wound healing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dintho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pele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Lessens skin irritations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fokotša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gohlohlonya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letlalo</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90398" y="6486476"/>
            <a:ext cx="2228850" cy="365125"/>
          </a:xfrm>
        </p:spPr>
        <p:txBody>
          <a:bodyPr/>
          <a:lstStyle/>
          <a:p>
            <a:fld id="{C8640D55-0FE3-4A7A-AE27-C608696CB6B6}" type="slidenum">
              <a:rPr lang="en-ZA" smtClean="0"/>
              <a:t>11</a:t>
            </a:fld>
            <a:endParaRPr lang="en-ZA" dirty="0"/>
          </a:p>
        </p:txBody>
      </p:sp>
      <p:pic>
        <p:nvPicPr>
          <p:cNvPr id="9" name="Picture 8"/>
          <p:cNvPicPr/>
          <p:nvPr/>
        </p:nvPicPr>
        <p:blipFill>
          <a:blip r:embed="rId4"/>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381320" y="6492875"/>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1081699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967"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Coriander</a:t>
            </a:r>
            <a:endParaRPr lang="en-ZA" sz="1950" dirty="0">
              <a:latin typeface="Trebuchet MS" panose="020B0603020202020204" pitchFamily="34" charset="0"/>
            </a:endParaRPr>
          </a:p>
        </p:txBody>
      </p:sp>
      <p:pic>
        <p:nvPicPr>
          <p:cNvPr id="6" name="Content Placeholder 5"/>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6398"/>
          <a:stretch/>
        </p:blipFill>
        <p:spPr>
          <a:xfrm>
            <a:off x="847502" y="2216407"/>
            <a:ext cx="4458742" cy="3577174"/>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74404" y="485775"/>
            <a:ext cx="4143787" cy="5870577"/>
          </a:xfrm>
        </p:spPr>
        <p:txBody>
          <a:bodyPr anchor="ctr">
            <a:normAutofit/>
          </a:bodyPr>
          <a:lstStyle/>
          <a:p>
            <a:pPr marL="0" indent="0">
              <a:lnSpc>
                <a:spcPct val="100000"/>
              </a:lnSpc>
              <a:buNone/>
            </a:pPr>
            <a:r>
              <a:rPr lang="en-GB" sz="900" dirty="0">
                <a:latin typeface="Trebuchet MS" panose="020B0603020202020204" pitchFamily="34" charset="0"/>
              </a:rPr>
              <a:t>Coriander is believed to be derived from the Greek word </a:t>
            </a:r>
            <a:r>
              <a:rPr lang="en-GB" sz="900" i="1" dirty="0" err="1">
                <a:latin typeface="Trebuchet MS" panose="020B0603020202020204" pitchFamily="34" charset="0"/>
              </a:rPr>
              <a:t>koros</a:t>
            </a:r>
            <a:r>
              <a:rPr lang="en-GB" sz="900" i="1" dirty="0">
                <a:latin typeface="Trebuchet MS" panose="020B0603020202020204" pitchFamily="34" charset="0"/>
              </a:rPr>
              <a:t> </a:t>
            </a:r>
            <a:r>
              <a:rPr lang="en-GB" sz="900" dirty="0">
                <a:latin typeface="Trebuchet MS" panose="020B0603020202020204" pitchFamily="34" charset="0"/>
              </a:rPr>
              <a:t>which means insect and </a:t>
            </a:r>
            <a:r>
              <a:rPr lang="en-GB" sz="900" i="1" dirty="0" err="1">
                <a:latin typeface="Trebuchet MS" panose="020B0603020202020204" pitchFamily="34" charset="0"/>
              </a:rPr>
              <a:t>koriannon</a:t>
            </a:r>
            <a:r>
              <a:rPr lang="en-GB" sz="900" dirty="0">
                <a:latin typeface="Trebuchet MS" panose="020B0603020202020204" pitchFamily="34" charset="0"/>
              </a:rPr>
              <a:t>, meaning bug. The specific name refers to its cultivation in gardens. Taken together, the full scientific name calls coriander ‘the cultivated buggy-smelling’ plant.</a:t>
            </a:r>
            <a:endParaRPr lang="en-ZA" sz="900" dirty="0">
              <a:latin typeface="Trebuchet MS" panose="020B0603020202020204" pitchFamily="34" charset="0"/>
            </a:endParaRPr>
          </a:p>
          <a:p>
            <a:pPr marL="0" indent="0">
              <a:lnSpc>
                <a:spcPct val="100000"/>
              </a:lnSpc>
              <a:buNone/>
            </a:pPr>
            <a:r>
              <a:rPr lang="en-GB" sz="900" dirty="0">
                <a:solidFill>
                  <a:schemeClr val="accent6">
                    <a:lumMod val="75000"/>
                  </a:schemeClr>
                </a:solidFill>
                <a:latin typeface="Trebuchet MS" panose="020B0603020202020204" pitchFamily="34" charset="0"/>
              </a:rPr>
              <a:t>Go </a:t>
            </a:r>
            <a:r>
              <a:rPr lang="en-GB" sz="900" dirty="0" err="1">
                <a:solidFill>
                  <a:schemeClr val="accent6">
                    <a:lumMod val="75000"/>
                  </a:schemeClr>
                </a:solidFill>
                <a:latin typeface="Trebuchet MS" panose="020B0603020202020204" pitchFamily="34" charset="0"/>
              </a:rPr>
              <a:t>thwe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leina</a:t>
            </a:r>
            <a:r>
              <a:rPr lang="en-GB" sz="900" dirty="0">
                <a:solidFill>
                  <a:schemeClr val="accent6">
                    <a:lumMod val="75000"/>
                  </a:schemeClr>
                </a:solidFill>
                <a:latin typeface="Trebuchet MS" panose="020B0603020202020204" pitchFamily="34" charset="0"/>
              </a:rPr>
              <a:t> le la Coriander le </a:t>
            </a:r>
            <a:r>
              <a:rPr lang="en-GB" sz="900" dirty="0" err="1">
                <a:solidFill>
                  <a:schemeClr val="accent6">
                    <a:lumMod val="75000"/>
                  </a:schemeClr>
                </a:solidFill>
                <a:latin typeface="Trebuchet MS" panose="020B0603020202020204" pitchFamily="34" charset="0"/>
              </a:rPr>
              <a:t>tšwa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lelemeng</a:t>
            </a:r>
            <a:r>
              <a:rPr lang="en-GB" sz="900" dirty="0">
                <a:solidFill>
                  <a:schemeClr val="accent6">
                    <a:lumMod val="75000"/>
                  </a:schemeClr>
                </a:solidFill>
                <a:latin typeface="Trebuchet MS" panose="020B0603020202020204" pitchFamily="34" charset="0"/>
              </a:rPr>
              <a:t> la </a:t>
            </a:r>
            <a:r>
              <a:rPr lang="en-GB" sz="900" dirty="0" err="1">
                <a:solidFill>
                  <a:schemeClr val="accent6">
                    <a:lumMod val="75000"/>
                  </a:schemeClr>
                </a:solidFill>
                <a:latin typeface="Trebuchet MS" panose="020B0603020202020204" pitchFamily="34" charset="0"/>
              </a:rPr>
              <a:t>Bagerike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lona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emetše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kokonyane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khungkhwane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theilwe</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tšhomišo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sona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di </a:t>
            </a:r>
            <a:r>
              <a:rPr lang="en-GB" sz="900" dirty="0" err="1">
                <a:solidFill>
                  <a:schemeClr val="accent6">
                    <a:lumMod val="75000"/>
                  </a:schemeClr>
                </a:solidFill>
                <a:latin typeface="Trebuchet MS" panose="020B0603020202020204" pitchFamily="34" charset="0"/>
              </a:rPr>
              <a:t>tshemong</a:t>
            </a:r>
            <a:r>
              <a:rPr lang="en-GB" sz="900" dirty="0">
                <a:solidFill>
                  <a:schemeClr val="accent6">
                    <a:lumMod val="75000"/>
                  </a:schemeClr>
                </a:solidFill>
                <a:latin typeface="Trebuchet MS" panose="020B0603020202020204" pitchFamily="34" charset="0"/>
              </a:rPr>
              <a:t>.</a:t>
            </a:r>
            <a:endParaRPr lang="en-ZA" sz="900" dirty="0">
              <a:solidFill>
                <a:schemeClr val="accent6">
                  <a:lumMod val="75000"/>
                </a:schemeClr>
              </a:solidFill>
              <a:latin typeface="Trebuchet MS" panose="020B0603020202020204" pitchFamily="34" charset="0"/>
            </a:endParaRPr>
          </a:p>
          <a:p>
            <a:pPr marL="0" indent="0">
              <a:lnSpc>
                <a:spcPct val="100000"/>
              </a:lnSpc>
              <a:buNone/>
            </a:pPr>
            <a:r>
              <a:rPr lang="en-GB" sz="900" b="1" dirty="0">
                <a:latin typeface="Trebuchet MS" panose="020B0603020202020204" pitchFamily="34" charset="0"/>
              </a:rPr>
              <a:t>Medicinal uses and health benefits are summarized below:</a:t>
            </a:r>
            <a:endParaRPr lang="en-ZA" sz="900"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Coriander is used for digestion problems including: / </a:t>
            </a:r>
            <a:r>
              <a:rPr lang="en-GB" sz="900" dirty="0">
                <a:solidFill>
                  <a:schemeClr val="accent6">
                    <a:lumMod val="75000"/>
                  </a:schemeClr>
                </a:solidFill>
                <a:latin typeface="Trebuchet MS" panose="020B0603020202020204" pitchFamily="34" charset="0"/>
              </a:rPr>
              <a:t>Coriander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ka </a:t>
            </a:r>
            <a:r>
              <a:rPr lang="en-GB" sz="900" dirty="0" err="1">
                <a:solidFill>
                  <a:schemeClr val="accent6">
                    <a:lumMod val="75000"/>
                  </a:schemeClr>
                </a:solidFill>
                <a:latin typeface="Trebuchet MS" panose="020B0603020202020204" pitchFamily="34" charset="0"/>
              </a:rPr>
              <a:t>tšila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r>
              <a:rPr lang="en-GB" sz="900" dirty="0">
                <a:solidFill>
                  <a:schemeClr val="accent6">
                    <a:lumMod val="75000"/>
                  </a:schemeClr>
                </a:solidFill>
                <a:latin typeface="Trebuchet MS" panose="020B0603020202020204" pitchFamily="34" charset="0"/>
              </a:rPr>
              <a:t> ka </a:t>
            </a:r>
            <a:r>
              <a:rPr lang="en-GB" sz="900" dirty="0" err="1">
                <a:solidFill>
                  <a:schemeClr val="accent6">
                    <a:lumMod val="75000"/>
                  </a:schemeClr>
                </a:solidFill>
                <a:latin typeface="Trebuchet MS" panose="020B0603020202020204" pitchFamily="34" charset="0"/>
              </a:rPr>
              <a:t>mpeng</a:t>
            </a:r>
            <a:r>
              <a:rPr lang="en-GB" sz="900" dirty="0">
                <a:solidFill>
                  <a:schemeClr val="accent6">
                    <a:lumMod val="75000"/>
                  </a:schemeClr>
                </a:solidFill>
                <a:latin typeface="Trebuchet MS" panose="020B0603020202020204" pitchFamily="34" charset="0"/>
              </a:rPr>
              <a:t>/</a:t>
            </a:r>
            <a:r>
              <a:rPr lang="en-GB" sz="900" dirty="0" err="1">
                <a:solidFill>
                  <a:schemeClr val="accent6">
                    <a:lumMod val="75000"/>
                  </a:schemeClr>
                </a:solidFill>
                <a:latin typeface="Trebuchet MS" panose="020B0603020202020204" pitchFamily="34" charset="0"/>
              </a:rPr>
              <a:t>maleng</a:t>
            </a:r>
            <a:endParaRPr lang="en-ZA" sz="900" dirty="0">
              <a:solidFill>
                <a:schemeClr val="accent6">
                  <a:lumMod val="75000"/>
                </a:schemeClr>
              </a:solidFill>
              <a:latin typeface="Trebuchet MS" panose="020B0603020202020204" pitchFamily="34" charset="0"/>
            </a:endParaRPr>
          </a:p>
          <a:p>
            <a:pPr marL="442913" lvl="0" indent="-261938" fontAlgn="base">
              <a:lnSpc>
                <a:spcPct val="100000"/>
              </a:lnSpc>
              <a:buFont typeface="Trebuchet MS" panose="020B0603020202020204" pitchFamily="34" charset="0"/>
              <a:buChar char="−"/>
            </a:pPr>
            <a:r>
              <a:rPr lang="en-ZA" sz="900" dirty="0">
                <a:effectLst>
                  <a:outerShdw sx="0" sy="0">
                    <a:srgbClr val="000000"/>
                  </a:outerShdw>
                </a:effectLst>
                <a:latin typeface="Trebuchet MS" panose="020B0603020202020204" pitchFamily="34" charset="0"/>
              </a:rPr>
              <a:t>Upset stomach / </a:t>
            </a:r>
            <a:r>
              <a:rPr lang="en-ZA" sz="900" dirty="0">
                <a:solidFill>
                  <a:schemeClr val="accent6">
                    <a:lumMod val="75000"/>
                  </a:schemeClr>
                </a:solidFill>
                <a:effectLst>
                  <a:outerShdw sx="0" sy="0">
                    <a:srgbClr val="000000"/>
                  </a:outerShdw>
                </a:effectLst>
                <a:latin typeface="Trebuchet MS" panose="020B0603020202020204" pitchFamily="34" charset="0"/>
              </a:rPr>
              <a:t>Ge o </a:t>
            </a:r>
            <a:r>
              <a:rPr lang="en-ZA" sz="900" dirty="0" err="1">
                <a:solidFill>
                  <a:schemeClr val="accent6">
                    <a:lumMod val="75000"/>
                  </a:schemeClr>
                </a:solidFill>
                <a:effectLst>
                  <a:outerShdw sx="0" sy="0">
                    <a:srgbClr val="000000"/>
                  </a:outerShdw>
                </a:effectLst>
                <a:latin typeface="Trebuchet MS" panose="020B0603020202020204" pitchFamily="34" charset="0"/>
              </a:rPr>
              <a:t>tshwenya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ke</a:t>
            </a:r>
            <a:r>
              <a:rPr lang="en-ZA" sz="900" dirty="0">
                <a:solidFill>
                  <a:schemeClr val="accent6">
                    <a:lumMod val="75000"/>
                  </a:schemeClr>
                </a:solidFill>
                <a:effectLst>
                  <a:outerShdw sx="0" sy="0">
                    <a:srgbClr val="000000"/>
                  </a:outerShdw>
                </a:effectLst>
                <a:latin typeface="Trebuchet MS" panose="020B0603020202020204" pitchFamily="34" charset="0"/>
              </a:rPr>
              <a:t> mala </a:t>
            </a:r>
            <a:r>
              <a:rPr lang="en-ZA" sz="900" dirty="0" err="1">
                <a:solidFill>
                  <a:schemeClr val="accent6">
                    <a:lumMod val="75000"/>
                  </a:schemeClr>
                </a:solidFill>
                <a:effectLst>
                  <a:outerShdw sx="0" sy="0">
                    <a:srgbClr val="000000"/>
                  </a:outerShdw>
                </a:effectLst>
                <a:latin typeface="Trebuchet MS" panose="020B0603020202020204" pitchFamily="34" charset="0"/>
              </a:rPr>
              <a:t>goba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ge</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ka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maleng</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osa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thaba</a:t>
            </a:r>
            <a:endParaRPr lang="en-ZA" sz="900" dirty="0">
              <a:solidFill>
                <a:schemeClr val="accent6">
                  <a:lumMod val="75000"/>
                </a:schemeClr>
              </a:solidFill>
              <a:effectLst>
                <a:outerShdw sx="0" sy="0">
                  <a:srgbClr val="000000"/>
                </a:outerShdw>
              </a:effectLst>
              <a:latin typeface="Trebuchet MS" panose="020B0603020202020204" pitchFamily="34" charset="0"/>
            </a:endParaRPr>
          </a:p>
          <a:p>
            <a:pPr marL="442913" lvl="0" indent="-261938" fontAlgn="base">
              <a:lnSpc>
                <a:spcPct val="100000"/>
              </a:lnSpc>
              <a:buFont typeface="Trebuchet MS" panose="020B0603020202020204" pitchFamily="34" charset="0"/>
              <a:buChar char="−"/>
            </a:pPr>
            <a:r>
              <a:rPr lang="en-ZA" sz="900" dirty="0">
                <a:effectLst>
                  <a:outerShdw sx="0" sy="0">
                    <a:srgbClr val="000000"/>
                  </a:outerShdw>
                </a:effectLst>
                <a:latin typeface="Trebuchet MS" panose="020B0603020202020204" pitchFamily="34" charset="0"/>
              </a:rPr>
              <a:t>Loss of appetite / </a:t>
            </a:r>
            <a:r>
              <a:rPr lang="en-ZA" sz="900" dirty="0">
                <a:solidFill>
                  <a:schemeClr val="accent6">
                    <a:lumMod val="75000"/>
                  </a:schemeClr>
                </a:solidFill>
                <a:effectLst>
                  <a:outerShdw sx="0" sy="0">
                    <a:srgbClr val="000000"/>
                  </a:outerShdw>
                </a:effectLst>
                <a:latin typeface="Trebuchet MS" panose="020B0603020202020204" pitchFamily="34" charset="0"/>
              </a:rPr>
              <a:t>E </a:t>
            </a:r>
            <a:r>
              <a:rPr lang="en-ZA" sz="900" dirty="0" err="1">
                <a:solidFill>
                  <a:schemeClr val="accent6">
                    <a:lumMod val="75000"/>
                  </a:schemeClr>
                </a:solidFill>
                <a:effectLst>
                  <a:outerShdw sx="0" sy="0">
                    <a:srgbClr val="000000"/>
                  </a:outerShdw>
                </a:effectLst>
                <a:latin typeface="Trebuchet MS" panose="020B0603020202020204" pitchFamily="34" charset="0"/>
              </a:rPr>
              <a:t>buša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tumo</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ya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dijo</a:t>
            </a:r>
            <a:endParaRPr lang="en-ZA" sz="900" dirty="0">
              <a:solidFill>
                <a:schemeClr val="accent6">
                  <a:lumMod val="75000"/>
                </a:schemeClr>
              </a:solidFill>
              <a:effectLst>
                <a:outerShdw sx="0" sy="0">
                  <a:srgbClr val="000000"/>
                </a:outerShdw>
              </a:effectLst>
              <a:latin typeface="Trebuchet MS" panose="020B0603020202020204" pitchFamily="34" charset="0"/>
            </a:endParaRPr>
          </a:p>
          <a:p>
            <a:pPr marL="442913" lvl="0" indent="-261938" fontAlgn="base">
              <a:lnSpc>
                <a:spcPct val="100000"/>
              </a:lnSpc>
              <a:buFont typeface="Trebuchet MS" panose="020B0603020202020204" pitchFamily="34" charset="0"/>
              <a:buChar char="−"/>
            </a:pPr>
            <a:r>
              <a:rPr lang="en-ZA" sz="900" dirty="0">
                <a:effectLst>
                  <a:outerShdw sx="0" sy="0">
                    <a:srgbClr val="000000"/>
                  </a:outerShdw>
                </a:effectLst>
                <a:latin typeface="Trebuchet MS" panose="020B0603020202020204" pitchFamily="34" charset="0"/>
              </a:rPr>
              <a:t>Hernia, nausea / </a:t>
            </a:r>
            <a:r>
              <a:rPr lang="en-ZA" sz="900" dirty="0">
                <a:solidFill>
                  <a:schemeClr val="accent6">
                    <a:lumMod val="75000"/>
                  </a:schemeClr>
                </a:solidFill>
                <a:effectLst>
                  <a:outerShdw sx="0" sy="0">
                    <a:srgbClr val="000000"/>
                  </a:outerShdw>
                </a:effectLst>
                <a:latin typeface="Trebuchet MS" panose="020B0603020202020204" pitchFamily="34" charset="0"/>
              </a:rPr>
              <a:t>Ge go </a:t>
            </a:r>
            <a:r>
              <a:rPr lang="en-ZA" sz="900" dirty="0" err="1">
                <a:solidFill>
                  <a:schemeClr val="accent6">
                    <a:lumMod val="75000"/>
                  </a:schemeClr>
                </a:solidFill>
                <a:effectLst>
                  <a:outerShdw sx="0" sy="0">
                    <a:srgbClr val="000000"/>
                  </a:outerShdw>
                </a:effectLst>
                <a:latin typeface="Trebuchet MS" panose="020B0603020202020204" pitchFamily="34" charset="0"/>
              </a:rPr>
              <a:t>selekega</a:t>
            </a:r>
            <a:endParaRPr lang="en-ZA" sz="900" dirty="0">
              <a:solidFill>
                <a:schemeClr val="accent6">
                  <a:lumMod val="75000"/>
                </a:schemeClr>
              </a:solidFill>
              <a:effectLst>
                <a:outerShdw sx="0" sy="0">
                  <a:srgbClr val="000000"/>
                </a:outerShdw>
              </a:effectLst>
              <a:latin typeface="Trebuchet MS" panose="020B0603020202020204" pitchFamily="34" charset="0"/>
            </a:endParaRPr>
          </a:p>
          <a:p>
            <a:pPr marL="442913" lvl="0" indent="-261938" fontAlgn="base">
              <a:lnSpc>
                <a:spcPct val="100000"/>
              </a:lnSpc>
              <a:buFont typeface="Trebuchet MS" panose="020B0603020202020204" pitchFamily="34" charset="0"/>
              <a:buChar char="−"/>
            </a:pPr>
            <a:r>
              <a:rPr lang="en-ZA" sz="900" dirty="0">
                <a:effectLst>
                  <a:outerShdw sx="0" sy="0">
                    <a:srgbClr val="000000"/>
                  </a:outerShdw>
                </a:effectLst>
                <a:latin typeface="Trebuchet MS" panose="020B0603020202020204" pitchFamily="34" charset="0"/>
              </a:rPr>
              <a:t>Diarrhoea / </a:t>
            </a:r>
            <a:r>
              <a:rPr lang="en-ZA" sz="900" dirty="0">
                <a:solidFill>
                  <a:schemeClr val="accent6">
                    <a:lumMod val="75000"/>
                  </a:schemeClr>
                </a:solidFill>
                <a:effectLst>
                  <a:outerShdw sx="0" sy="0">
                    <a:srgbClr val="000000"/>
                  </a:outerShdw>
                </a:effectLst>
                <a:latin typeface="Trebuchet MS" panose="020B0603020202020204" pitchFamily="34" charset="0"/>
              </a:rPr>
              <a:t>E </a:t>
            </a:r>
            <a:r>
              <a:rPr lang="en-ZA" sz="900" dirty="0" err="1">
                <a:solidFill>
                  <a:schemeClr val="accent6">
                    <a:lumMod val="75000"/>
                  </a:schemeClr>
                </a:solidFill>
                <a:effectLst>
                  <a:outerShdw sx="0" sy="0">
                    <a:srgbClr val="000000"/>
                  </a:outerShdw>
                </a:effectLst>
                <a:latin typeface="Trebuchet MS" panose="020B0603020202020204" pitchFamily="34" charset="0"/>
              </a:rPr>
              <a:t>fodiša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letšhologo</a:t>
            </a:r>
            <a:r>
              <a:rPr lang="en-ZA" sz="900" dirty="0">
                <a:solidFill>
                  <a:schemeClr val="accent6">
                    <a:lumMod val="75000"/>
                  </a:schemeClr>
                </a:solidFill>
                <a:effectLst>
                  <a:outerShdw sx="0" sy="0">
                    <a:srgbClr val="000000"/>
                  </a:outerShdw>
                </a:effectLst>
                <a:latin typeface="Trebuchet MS" panose="020B0603020202020204" pitchFamily="34" charset="0"/>
              </a:rPr>
              <a:t>/</a:t>
            </a:r>
            <a:r>
              <a:rPr lang="en-ZA" sz="900" dirty="0" err="1">
                <a:solidFill>
                  <a:schemeClr val="accent6">
                    <a:lumMod val="75000"/>
                  </a:schemeClr>
                </a:solidFill>
                <a:effectLst>
                  <a:outerShdw sx="0" sy="0">
                    <a:srgbClr val="000000"/>
                  </a:outerShdw>
                </a:effectLst>
                <a:latin typeface="Trebuchet MS" panose="020B0603020202020204" pitchFamily="34" charset="0"/>
              </a:rPr>
              <a:t>teng</a:t>
            </a:r>
            <a:endParaRPr lang="en-ZA" sz="900" dirty="0">
              <a:solidFill>
                <a:schemeClr val="accent6">
                  <a:lumMod val="75000"/>
                </a:schemeClr>
              </a:solidFill>
              <a:effectLst>
                <a:outerShdw sx="0" sy="0">
                  <a:srgbClr val="000000"/>
                </a:outerShdw>
              </a:effectLst>
              <a:latin typeface="Trebuchet MS" panose="020B0603020202020204" pitchFamily="34" charset="0"/>
            </a:endParaRPr>
          </a:p>
          <a:p>
            <a:pPr marL="442913" lvl="0" indent="-261938" fontAlgn="base">
              <a:lnSpc>
                <a:spcPct val="100000"/>
              </a:lnSpc>
              <a:buFont typeface="Trebuchet MS" panose="020B0603020202020204" pitchFamily="34" charset="0"/>
              <a:buChar char="−"/>
            </a:pPr>
            <a:r>
              <a:rPr lang="en-ZA" sz="900" dirty="0">
                <a:effectLst>
                  <a:outerShdw sx="0" sy="0">
                    <a:srgbClr val="000000"/>
                  </a:outerShdw>
                </a:effectLst>
                <a:latin typeface="Trebuchet MS" panose="020B0603020202020204" pitchFamily="34" charset="0"/>
              </a:rPr>
              <a:t>Bowel spasms / </a:t>
            </a:r>
            <a:r>
              <a:rPr lang="en-ZA" sz="900" dirty="0">
                <a:solidFill>
                  <a:schemeClr val="accent6">
                    <a:lumMod val="75000"/>
                  </a:schemeClr>
                </a:solidFill>
                <a:effectLst>
                  <a:outerShdw sx="0" sy="0">
                    <a:srgbClr val="000000"/>
                  </a:outerShdw>
                </a:effectLst>
                <a:latin typeface="Trebuchet MS" panose="020B0603020202020204" pitchFamily="34" charset="0"/>
              </a:rPr>
              <a:t>E </a:t>
            </a:r>
            <a:r>
              <a:rPr lang="en-ZA" sz="900" dirty="0" err="1">
                <a:solidFill>
                  <a:schemeClr val="accent6">
                    <a:lumMod val="75000"/>
                  </a:schemeClr>
                </a:solidFill>
                <a:effectLst>
                  <a:outerShdw sx="0" sy="0">
                    <a:srgbClr val="000000"/>
                  </a:outerShdw>
                </a:effectLst>
                <a:latin typeface="Trebuchet MS" panose="020B0603020202020204" pitchFamily="34" charset="0"/>
              </a:rPr>
              <a:t>thuša</a:t>
            </a:r>
            <a:r>
              <a:rPr lang="en-ZA" sz="900" dirty="0">
                <a:solidFill>
                  <a:schemeClr val="accent6">
                    <a:lumMod val="75000"/>
                  </a:schemeClr>
                </a:solidFill>
                <a:effectLst>
                  <a:outerShdw sx="0" sy="0">
                    <a:srgbClr val="000000"/>
                  </a:outerShdw>
                </a:effectLst>
                <a:latin typeface="Trebuchet MS" panose="020B0603020202020204" pitchFamily="34" charset="0"/>
              </a:rPr>
              <a:t>  go </a:t>
            </a:r>
            <a:r>
              <a:rPr lang="en-ZA" sz="900" dirty="0" err="1">
                <a:solidFill>
                  <a:schemeClr val="accent6">
                    <a:lumMod val="75000"/>
                  </a:schemeClr>
                </a:solidFill>
                <a:effectLst>
                  <a:outerShdw sx="0" sy="0">
                    <a:srgbClr val="000000"/>
                  </a:outerShdw>
                </a:effectLst>
                <a:latin typeface="Trebuchet MS" panose="020B0603020202020204" pitchFamily="34" charset="0"/>
              </a:rPr>
              <a:t>laola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bohloko</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ka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maleng</a:t>
            </a:r>
            <a:endParaRPr lang="en-ZA" sz="900" dirty="0">
              <a:solidFill>
                <a:schemeClr val="accent6">
                  <a:lumMod val="75000"/>
                </a:schemeClr>
              </a:solidFill>
              <a:effectLst>
                <a:outerShdw sx="0" sy="0">
                  <a:srgbClr val="000000"/>
                </a:outerShdw>
              </a:effectLst>
              <a:latin typeface="Trebuchet MS" panose="020B0603020202020204" pitchFamily="34" charset="0"/>
            </a:endParaRPr>
          </a:p>
          <a:p>
            <a:pPr marL="442913" lvl="0" indent="-261938" fontAlgn="base">
              <a:lnSpc>
                <a:spcPct val="100000"/>
              </a:lnSpc>
              <a:buFont typeface="Trebuchet MS" panose="020B0603020202020204" pitchFamily="34" charset="0"/>
              <a:buChar char="−"/>
            </a:pPr>
            <a:r>
              <a:rPr lang="en-ZA" sz="900" dirty="0">
                <a:effectLst>
                  <a:outerShdw sx="0" sy="0">
                    <a:srgbClr val="000000"/>
                  </a:outerShdw>
                </a:effectLst>
                <a:latin typeface="Trebuchet MS" panose="020B0603020202020204" pitchFamily="34" charset="0"/>
              </a:rPr>
              <a:t>Intestinal gas / </a:t>
            </a:r>
            <a:r>
              <a:rPr lang="en-ZA" sz="900" dirty="0">
                <a:solidFill>
                  <a:schemeClr val="accent6">
                    <a:lumMod val="75000"/>
                  </a:schemeClr>
                </a:solidFill>
                <a:effectLst>
                  <a:outerShdw sx="0" sy="0">
                    <a:srgbClr val="000000"/>
                  </a:outerShdw>
                </a:effectLst>
                <a:latin typeface="Trebuchet MS" panose="020B0603020202020204" pitchFamily="34" charset="0"/>
              </a:rPr>
              <a:t>E </a:t>
            </a:r>
            <a:r>
              <a:rPr lang="en-ZA" sz="900" dirty="0" err="1">
                <a:solidFill>
                  <a:schemeClr val="accent6">
                    <a:lumMod val="75000"/>
                  </a:schemeClr>
                </a:solidFill>
                <a:effectLst>
                  <a:outerShdw sx="0" sy="0">
                    <a:srgbClr val="000000"/>
                  </a:outerShdw>
                </a:effectLst>
                <a:latin typeface="Trebuchet MS" panose="020B0603020202020204" pitchFamily="34" charset="0"/>
              </a:rPr>
              <a:t>fokotša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moya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ka</a:t>
            </a:r>
            <a:r>
              <a:rPr lang="en-ZA" sz="900" dirty="0">
                <a:solidFill>
                  <a:schemeClr val="accent6">
                    <a:lumMod val="75000"/>
                  </a:schemeClr>
                </a:solidFill>
                <a:effectLst>
                  <a:outerShdw sx="0" sy="0">
                    <a:srgbClr val="000000"/>
                  </a:outerShdw>
                </a:effectLst>
                <a:latin typeface="Trebuchet MS" panose="020B0603020202020204" pitchFamily="34" charset="0"/>
              </a:rPr>
              <a:t> </a:t>
            </a:r>
            <a:r>
              <a:rPr lang="en-ZA" sz="900" dirty="0" err="1">
                <a:solidFill>
                  <a:schemeClr val="accent6">
                    <a:lumMod val="75000"/>
                  </a:schemeClr>
                </a:solidFill>
                <a:effectLst>
                  <a:outerShdw sx="0" sy="0">
                    <a:srgbClr val="000000"/>
                  </a:outerShdw>
                </a:effectLst>
                <a:latin typeface="Trebuchet MS" panose="020B0603020202020204" pitchFamily="34" charset="0"/>
              </a:rPr>
              <a:t>maleng</a:t>
            </a:r>
            <a:endParaRPr lang="en-ZA" sz="900" dirty="0">
              <a:solidFill>
                <a:schemeClr val="accent6">
                  <a:lumMod val="75000"/>
                </a:schemeClr>
              </a:solidFill>
              <a:effectLst>
                <a:outerShdw sx="0" sy="0">
                  <a:srgbClr val="000000"/>
                </a:outerShdw>
              </a:effectLst>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Used to treat measles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mmoko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Toothaches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bohloko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meno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Worms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bolaya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dinogana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maleng</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Infections caused by bacteria and fungus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lwana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 a go </a:t>
            </a:r>
            <a:r>
              <a:rPr lang="en-GB" sz="900" dirty="0" err="1">
                <a:solidFill>
                  <a:schemeClr val="accent6">
                    <a:lumMod val="75000"/>
                  </a:schemeClr>
                </a:solidFill>
                <a:latin typeface="Trebuchet MS" panose="020B0603020202020204" pitchFamily="34" charset="0"/>
              </a:rPr>
              <a:t>hloka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pakteria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ditjwatši</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Some breast-feeding women use coriander to increase milk flow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oketša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lebese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nako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nyantšha</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In food, coriander is used as a culinary spice and to prevent food poisoning /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dijong</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spice </a:t>
            </a:r>
            <a:r>
              <a:rPr lang="en-GB" sz="900" dirty="0" err="1">
                <a:solidFill>
                  <a:schemeClr val="accent6">
                    <a:lumMod val="75000"/>
                  </a:schemeClr>
                </a:solidFill>
                <a:latin typeface="Trebuchet MS" panose="020B0603020202020204" pitchFamily="34" charset="0"/>
              </a:rPr>
              <a:t>gabedi</a:t>
            </a:r>
            <a:r>
              <a:rPr lang="en-GB" sz="900" dirty="0">
                <a:solidFill>
                  <a:schemeClr val="accent6">
                    <a:lumMod val="75000"/>
                  </a:schemeClr>
                </a:solidFill>
                <a:latin typeface="Trebuchet MS" panose="020B0603020202020204" pitchFamily="34" charset="0"/>
              </a:rPr>
              <a:t> le go </a:t>
            </a:r>
            <a:r>
              <a:rPr lang="en-GB" sz="900" dirty="0" err="1">
                <a:solidFill>
                  <a:schemeClr val="accent6">
                    <a:lumMod val="75000"/>
                  </a:schemeClr>
                </a:solidFill>
                <a:latin typeface="Trebuchet MS" panose="020B0603020202020204" pitchFamily="34" charset="0"/>
              </a:rPr>
              <a:t>bolaya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mpholo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89341" y="6469211"/>
            <a:ext cx="2228850" cy="365125"/>
          </a:xfrm>
        </p:spPr>
        <p:txBody>
          <a:bodyPr/>
          <a:lstStyle/>
          <a:p>
            <a:fld id="{C8640D55-0FE3-4A7A-AE27-C608696CB6B6}" type="slidenum">
              <a:rPr lang="en-ZA" smtClean="0"/>
              <a:t>12</a:t>
            </a:fld>
            <a:endParaRPr lang="en-ZA" dirty="0"/>
          </a:p>
        </p:txBody>
      </p:sp>
      <p:pic>
        <p:nvPicPr>
          <p:cNvPr id="9" name="Picture 8"/>
          <p:cNvPicPr/>
          <p:nvPr/>
        </p:nvPicPr>
        <p:blipFill>
          <a:blip r:embed="rId3"/>
          <a:stretch>
            <a:fillRect/>
          </a:stretch>
        </p:blipFill>
        <p:spPr>
          <a:xfrm>
            <a:off x="9136226" y="163512"/>
            <a:ext cx="481965" cy="413385"/>
          </a:xfrm>
          <a:prstGeom prst="rect">
            <a:avLst/>
          </a:prstGeom>
        </p:spPr>
      </p:pic>
      <p:sp>
        <p:nvSpPr>
          <p:cNvPr id="10" name="Footer Placeholder 3"/>
          <p:cNvSpPr>
            <a:spLocks noGrp="1"/>
          </p:cNvSpPr>
          <p:nvPr>
            <p:ph type="ftr" sz="quarter" idx="11"/>
          </p:nvPr>
        </p:nvSpPr>
        <p:spPr>
          <a:xfrm>
            <a:off x="572833" y="6447474"/>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3707683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411"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Dandelion</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a:srcRect l="11987" r="3069"/>
          <a:stretch/>
        </p:blipFill>
        <p:spPr>
          <a:xfrm>
            <a:off x="813375" y="2223345"/>
            <a:ext cx="4510437" cy="3553908"/>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78558" y="939602"/>
            <a:ext cx="4155299" cy="4837651"/>
          </a:xfrm>
        </p:spPr>
        <p:txBody>
          <a:bodyPr anchor="ctr">
            <a:normAutofit/>
          </a:bodyPr>
          <a:lstStyle/>
          <a:p>
            <a:pPr marL="0" indent="0">
              <a:lnSpc>
                <a:spcPct val="100000"/>
              </a:lnSpc>
              <a:buNone/>
            </a:pPr>
            <a:r>
              <a:rPr lang="en-GB" sz="900" dirty="0">
                <a:latin typeface="Trebuchet MS" panose="020B0603020202020204" pitchFamily="34" charset="0"/>
              </a:rPr>
              <a:t>A dandelion is a flower and is also a broad term for many types of flowers that are native to Europe and North America. </a:t>
            </a:r>
            <a:r>
              <a:rPr lang="en-GB" sz="900" i="1" dirty="0" err="1">
                <a:latin typeface="Trebuchet MS" panose="020B0603020202020204" pitchFamily="34" charset="0"/>
              </a:rPr>
              <a:t>Taraxacum</a:t>
            </a:r>
            <a:r>
              <a:rPr lang="en-GB" sz="900" i="1" dirty="0">
                <a:latin typeface="Trebuchet MS" panose="020B0603020202020204" pitchFamily="34" charset="0"/>
              </a:rPr>
              <a:t> </a:t>
            </a:r>
            <a:r>
              <a:rPr lang="en-GB" sz="900" dirty="0">
                <a:latin typeface="Trebuchet MS" panose="020B0603020202020204" pitchFamily="34" charset="0"/>
              </a:rPr>
              <a:t>is the large genus to which these plants belong. They are herbaceous and perennial plants that grow very well in temperate climates. They also reproduce quickly and effectively, so it is possible to cultivate plenty of dandelions at the same time. Interestingly, dandelion translates into “lion’s tooth” in French. </a:t>
            </a:r>
          </a:p>
          <a:p>
            <a:pPr marL="0" indent="0">
              <a:lnSpc>
                <a:spcPct val="100000"/>
              </a:lnSpc>
              <a:spcBef>
                <a:spcPts val="0"/>
              </a:spcBef>
              <a:buNone/>
            </a:pPr>
            <a:endParaRPr lang="en-GB" sz="900" dirty="0">
              <a:solidFill>
                <a:schemeClr val="accent6">
                  <a:lumMod val="75000"/>
                </a:schemeClr>
              </a:solidFill>
              <a:latin typeface="Trebuchet MS" panose="020B0603020202020204" pitchFamily="34" charset="0"/>
            </a:endParaRPr>
          </a:p>
          <a:p>
            <a:pPr marL="0" indent="0">
              <a:lnSpc>
                <a:spcPct val="100000"/>
              </a:lnSpc>
              <a:spcBef>
                <a:spcPts val="0"/>
              </a:spcBef>
              <a:buNone/>
            </a:pPr>
            <a:r>
              <a:rPr lang="en-GB" sz="900" dirty="0">
                <a:solidFill>
                  <a:schemeClr val="accent6">
                    <a:lumMod val="75000"/>
                  </a:schemeClr>
                </a:solidFill>
                <a:latin typeface="Trebuchet MS" panose="020B0603020202020204" pitchFamily="34" charset="0"/>
              </a:rPr>
              <a:t>Dandelion e </a:t>
            </a:r>
            <a:r>
              <a:rPr lang="en-GB" sz="900" dirty="0" err="1">
                <a:solidFill>
                  <a:schemeClr val="accent6">
                    <a:lumMod val="75000"/>
                  </a:schemeClr>
                </a:solidFill>
                <a:latin typeface="Trebuchet MS" panose="020B0603020202020204" pitchFamily="34" charset="0"/>
              </a:rPr>
              <a:t>akaretṥa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matṥoba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mmalwa</a:t>
            </a:r>
            <a:r>
              <a:rPr lang="en-GB" sz="900" dirty="0">
                <a:solidFill>
                  <a:schemeClr val="accent6">
                    <a:lumMod val="75000"/>
                  </a:schemeClr>
                </a:solidFill>
                <a:latin typeface="Trebuchet MS" panose="020B0603020202020204" pitchFamily="34" charset="0"/>
              </a:rPr>
              <a:t> a go </a:t>
            </a:r>
            <a:r>
              <a:rPr lang="en-GB" sz="900" dirty="0" err="1">
                <a:solidFill>
                  <a:schemeClr val="accent6">
                    <a:lumMod val="75000"/>
                  </a:schemeClr>
                </a:solidFill>
                <a:latin typeface="Trebuchet MS" panose="020B0603020202020204" pitchFamily="34" charset="0"/>
              </a:rPr>
              <a:t>humanega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lefaseng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Europa le Amerika </a:t>
            </a:r>
            <a:r>
              <a:rPr lang="en-GB" sz="900" dirty="0" err="1">
                <a:solidFill>
                  <a:schemeClr val="accent6">
                    <a:lumMod val="75000"/>
                  </a:schemeClr>
                </a:solidFill>
                <a:latin typeface="Trebuchet MS" panose="020B0603020202020204" pitchFamily="34" charset="0"/>
              </a:rPr>
              <a:t>Lebowa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pela </a:t>
            </a:r>
            <a:r>
              <a:rPr lang="en-GB" sz="900" dirty="0" err="1">
                <a:solidFill>
                  <a:schemeClr val="accent6">
                    <a:lumMod val="75000"/>
                  </a:schemeClr>
                </a:solidFill>
                <a:latin typeface="Trebuchet MS" panose="020B0603020202020204" pitchFamily="34" charset="0"/>
              </a:rPr>
              <a:t>ebile</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enya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morago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nako</a:t>
            </a:r>
            <a:r>
              <a:rPr lang="en-GB" sz="900" dirty="0">
                <a:solidFill>
                  <a:schemeClr val="accent6">
                    <a:lumMod val="75000"/>
                  </a:schemeClr>
                </a:solidFill>
                <a:latin typeface="Trebuchet MS" panose="020B0603020202020204" pitchFamily="34" charset="0"/>
              </a:rPr>
              <a:t> ye </a:t>
            </a:r>
            <a:r>
              <a:rPr lang="en-GB" sz="900" dirty="0" err="1">
                <a:solidFill>
                  <a:schemeClr val="accent6">
                    <a:lumMod val="75000"/>
                  </a:schemeClr>
                </a:solidFill>
                <a:latin typeface="Trebuchet MS" panose="020B0603020202020204" pitchFamily="34" charset="0"/>
              </a:rPr>
              <a:t>kopana</a:t>
            </a:r>
            <a:r>
              <a:rPr lang="en-GB" sz="900" dirty="0">
                <a:solidFill>
                  <a:schemeClr val="accent6">
                    <a:lumMod val="75000"/>
                  </a:schemeClr>
                </a:solidFill>
                <a:latin typeface="Trebuchet MS" panose="020B0603020202020204" pitchFamily="34" charset="0"/>
              </a:rPr>
              <a:t>. Ka se French </a:t>
            </a:r>
            <a:r>
              <a:rPr lang="en-GB" sz="900" dirty="0" err="1">
                <a:solidFill>
                  <a:schemeClr val="accent6">
                    <a:lumMod val="75000"/>
                  </a:schemeClr>
                </a:solidFill>
                <a:latin typeface="Trebuchet MS" panose="020B0603020202020204" pitchFamily="34" charset="0"/>
              </a:rPr>
              <a:t>lebitṥo</a:t>
            </a:r>
            <a:r>
              <a:rPr lang="en-GB" sz="900" dirty="0">
                <a:solidFill>
                  <a:schemeClr val="accent6">
                    <a:lumMod val="75000"/>
                  </a:schemeClr>
                </a:solidFill>
                <a:latin typeface="Trebuchet MS" panose="020B0603020202020204" pitchFamily="34" charset="0"/>
              </a:rPr>
              <a:t> la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le </a:t>
            </a:r>
            <a:r>
              <a:rPr lang="en-GB" sz="900" dirty="0" err="1">
                <a:solidFill>
                  <a:schemeClr val="accent6">
                    <a:lumMod val="75000"/>
                  </a:schemeClr>
                </a:solidFill>
                <a:latin typeface="Trebuchet MS" panose="020B0603020202020204" pitchFamily="34" charset="0"/>
              </a:rPr>
              <a:t>emetje</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meno</a:t>
            </a:r>
            <a:r>
              <a:rPr lang="en-GB" sz="900" dirty="0">
                <a:solidFill>
                  <a:schemeClr val="accent6">
                    <a:lumMod val="75000"/>
                  </a:schemeClr>
                </a:solidFill>
                <a:latin typeface="Trebuchet MS" panose="020B0603020202020204" pitchFamily="34" charset="0"/>
              </a:rPr>
              <a:t> a tau</a:t>
            </a:r>
          </a:p>
          <a:p>
            <a:pPr marL="0" indent="0">
              <a:lnSpc>
                <a:spcPct val="100000"/>
              </a:lnSpc>
              <a:spcBef>
                <a:spcPts val="0"/>
              </a:spcBef>
              <a:buNone/>
            </a:pPr>
            <a:endParaRPr lang="en-ZA" sz="900" dirty="0">
              <a:solidFill>
                <a:schemeClr val="accent6">
                  <a:lumMod val="75000"/>
                </a:schemeClr>
              </a:solidFill>
              <a:latin typeface="Trebuchet MS" panose="020B0603020202020204" pitchFamily="34" charset="0"/>
            </a:endParaRPr>
          </a:p>
          <a:p>
            <a:pPr marL="0" indent="0">
              <a:lnSpc>
                <a:spcPct val="100000"/>
              </a:lnSpc>
              <a:buNone/>
            </a:pPr>
            <a:r>
              <a:rPr lang="en-GB" sz="900" b="1" dirty="0">
                <a:latin typeface="Trebuchet MS" panose="020B0603020202020204" pitchFamily="34" charset="0"/>
              </a:rPr>
              <a:t>Medicinal uses and health benefits are summarized below:</a:t>
            </a:r>
            <a:endParaRPr lang="en-ZA" sz="900"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Improve bone health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tiiṥa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marapo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 liver disorder /</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lwešana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malwetsa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ao</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hlaselago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sebete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Control diabetes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kgona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bolwetse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swikiri</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 urinary disorders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mohlapologo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Skin care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hlokomela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letlalo</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Prevent acne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thibela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dišo</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Weight loss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fokotsa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Prevents cancer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Thibela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bolwetši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Kankere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Regulates blood pressure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lwešana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magolo</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41870" y="6492875"/>
            <a:ext cx="2228850" cy="365125"/>
          </a:xfrm>
        </p:spPr>
        <p:txBody>
          <a:bodyPr/>
          <a:lstStyle/>
          <a:p>
            <a:fld id="{C8640D55-0FE3-4A7A-AE27-C608696CB6B6}" type="slidenum">
              <a:rPr lang="en-ZA" smtClean="0"/>
              <a:t>13</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525362" y="6492875"/>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414406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37"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Dill</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a:srcRect l="1210" t="5790" b="35199"/>
          <a:stretch/>
        </p:blipFill>
        <p:spPr>
          <a:xfrm>
            <a:off x="797839" y="2189013"/>
            <a:ext cx="4502278" cy="3623601"/>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72963" y="457200"/>
            <a:ext cx="4144566" cy="5899152"/>
          </a:xfrm>
        </p:spPr>
        <p:txBody>
          <a:bodyPr anchor="ctr">
            <a:normAutofit/>
          </a:bodyPr>
          <a:lstStyle/>
          <a:p>
            <a:pPr marL="0" indent="0">
              <a:buNone/>
            </a:pPr>
            <a:r>
              <a:rPr lang="en-GB" sz="900" dirty="0">
                <a:latin typeface="Trebuchet MS" panose="020B0603020202020204" pitchFamily="34" charset="0"/>
              </a:rPr>
              <a:t>Botanically known as </a:t>
            </a:r>
            <a:r>
              <a:rPr lang="en-GB" sz="900" i="1" dirty="0" err="1">
                <a:latin typeface="Trebuchet MS" panose="020B0603020202020204" pitchFamily="34" charset="0"/>
              </a:rPr>
              <a:t>Anethum</a:t>
            </a:r>
            <a:r>
              <a:rPr lang="en-GB" sz="900" i="1" dirty="0">
                <a:latin typeface="Trebuchet MS" panose="020B0603020202020204" pitchFamily="34" charset="0"/>
              </a:rPr>
              <a:t> </a:t>
            </a:r>
            <a:r>
              <a:rPr lang="en-GB" sz="900" i="1" dirty="0" err="1">
                <a:latin typeface="Trebuchet MS" panose="020B0603020202020204" pitchFamily="34" charset="0"/>
              </a:rPr>
              <a:t>graveolens</a:t>
            </a:r>
            <a:r>
              <a:rPr lang="en-GB" sz="900" dirty="0">
                <a:latin typeface="Trebuchet MS" panose="020B0603020202020204" pitchFamily="34" charset="0"/>
              </a:rPr>
              <a:t>, dill belongs to the same family as parsley and celery. It is native to the eastern Mediterranean region and western Asia. The word dill comes from the Old Norse word </a:t>
            </a:r>
            <a:r>
              <a:rPr lang="en-GB" sz="900" i="1" dirty="0" err="1">
                <a:latin typeface="Trebuchet MS" panose="020B0603020202020204" pitchFamily="34" charset="0"/>
              </a:rPr>
              <a:t>dylla</a:t>
            </a:r>
            <a:r>
              <a:rPr lang="en-GB" sz="900" dirty="0">
                <a:latin typeface="Trebuchet MS" panose="020B0603020202020204" pitchFamily="34" charset="0"/>
              </a:rPr>
              <a:t>, meaning to soothe or lull. It dates back in writing to about 3000 B.C.</a:t>
            </a:r>
            <a:endParaRPr lang="en-ZA" sz="900" dirty="0">
              <a:latin typeface="Trebuchet MS" panose="020B0603020202020204" pitchFamily="34" charset="0"/>
            </a:endParaRPr>
          </a:p>
          <a:p>
            <a:pPr marL="0" indent="0">
              <a:buNone/>
            </a:pPr>
            <a:r>
              <a:rPr lang="en-GB" sz="900" b="1" dirty="0">
                <a:latin typeface="Trebuchet MS" panose="020B0603020202020204" pitchFamily="34" charset="0"/>
              </a:rPr>
              <a:t>Medicinal uses and health benefits are summarized below:</a:t>
            </a:r>
            <a:endParaRPr lang="en-ZA" sz="900" dirty="0">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Digestion - Dill is considered to be a carminative, meaning that it can help to calm and relieve intestinal gas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tletše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teng</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Colic - You might consider adding a container of dill to the gift you give to a new mom, as a weak tea, made from dill seeds and water, can help ease colic as well as get rid of hiccups and promote sleep for infants. Dill also promotes lactation in nursing moms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masega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robala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setheku</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oketša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matutu</a:t>
            </a:r>
            <a:r>
              <a:rPr lang="en-GB" sz="900" dirty="0">
                <a:solidFill>
                  <a:schemeClr val="accent6">
                    <a:lumMod val="75000"/>
                  </a:schemeClr>
                </a:solidFill>
                <a:latin typeface="Trebuchet MS" panose="020B0603020202020204" pitchFamily="34" charset="0"/>
              </a:rPr>
              <a:t>/</a:t>
            </a:r>
            <a:r>
              <a:rPr lang="en-GB" sz="900" dirty="0" err="1">
                <a:solidFill>
                  <a:schemeClr val="accent6">
                    <a:lumMod val="75000"/>
                  </a:schemeClr>
                </a:solidFill>
                <a:latin typeface="Trebuchet MS" panose="020B0603020202020204" pitchFamily="34" charset="0"/>
              </a:rPr>
              <a:t>mekgato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batswetšing</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kgone</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nyantšha</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Bone Health - Just a tablespoon of dill seeds contains as much calcium as one-third of a glass of milk. This helps protect you from bone loss and also makes an excellent source of calcium for vegans and people who are allergic to dairy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tiiša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marapo</a:t>
            </a:r>
            <a:r>
              <a:rPr lang="en-GB" sz="900" dirty="0">
                <a:solidFill>
                  <a:schemeClr val="accent6">
                    <a:lumMod val="75000"/>
                  </a:schemeClr>
                </a:solidFill>
                <a:latin typeface="Trebuchet MS" panose="020B0603020202020204" pitchFamily="34" charset="0"/>
              </a:rPr>
              <a:t> - E </a:t>
            </a:r>
            <a:r>
              <a:rPr lang="en-GB" sz="900" dirty="0" err="1">
                <a:solidFill>
                  <a:schemeClr val="accent6">
                    <a:lumMod val="75000"/>
                  </a:schemeClr>
                </a:solidFill>
                <a:latin typeface="Trebuchet MS" panose="020B0603020202020204" pitchFamily="34" charset="0"/>
              </a:rPr>
              <a:t>fepa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khalsium</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Lelepole</a:t>
            </a:r>
            <a:r>
              <a:rPr lang="en-GB" sz="900" dirty="0">
                <a:solidFill>
                  <a:schemeClr val="accent6">
                    <a:lumMod val="75000"/>
                  </a:schemeClr>
                </a:solidFill>
                <a:latin typeface="Trebuchet MS" panose="020B0603020202020204" pitchFamily="34" charset="0"/>
              </a:rPr>
              <a:t> le tee la </a:t>
            </a:r>
            <a:r>
              <a:rPr lang="en-GB" sz="900" dirty="0" err="1">
                <a:solidFill>
                  <a:schemeClr val="accent6">
                    <a:lumMod val="75000"/>
                  </a:schemeClr>
                </a:solidFill>
                <a:latin typeface="Trebuchet MS" panose="020B0603020202020204" pitchFamily="34" charset="0"/>
              </a:rPr>
              <a:t>peu</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dill e </a:t>
            </a:r>
            <a:r>
              <a:rPr lang="en-GB" sz="900" dirty="0" err="1">
                <a:solidFill>
                  <a:schemeClr val="accent6">
                    <a:lumMod val="75000"/>
                  </a:schemeClr>
                </a:solidFill>
                <a:latin typeface="Trebuchet MS" panose="020B0603020202020204" pitchFamily="34" charset="0"/>
              </a:rPr>
              <a:t>lekana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khalsium</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tswa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seripana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kgalase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lebese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Insomnia - The essential oils in dill are quite unusual as they are both stimulating and sedative at the same time / </a:t>
            </a:r>
            <a:r>
              <a:rPr lang="en-GB" sz="900" dirty="0">
                <a:solidFill>
                  <a:schemeClr val="accent6">
                    <a:lumMod val="75000"/>
                  </a:schemeClr>
                </a:solidFill>
                <a:latin typeface="Trebuchet MS" panose="020B0603020202020204" pitchFamily="34" charset="0"/>
              </a:rPr>
              <a:t>Go </a:t>
            </a:r>
            <a:r>
              <a:rPr lang="en-GB" sz="900" dirty="0" err="1">
                <a:solidFill>
                  <a:schemeClr val="accent6">
                    <a:lumMod val="75000"/>
                  </a:schemeClr>
                </a:solidFill>
                <a:latin typeface="Trebuchet MS" panose="020B0603020202020204" pitchFamily="34" charset="0"/>
              </a:rPr>
              <a:t>hlobaela</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Respiratory issues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onale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bothata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hema</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88679" y="6504698"/>
            <a:ext cx="2228850" cy="365125"/>
          </a:xfrm>
        </p:spPr>
        <p:txBody>
          <a:bodyPr/>
          <a:lstStyle/>
          <a:p>
            <a:fld id="{C8640D55-0FE3-4A7A-AE27-C608696CB6B6}" type="slidenum">
              <a:rPr lang="en-ZA" smtClean="0"/>
              <a:t>14</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766344" y="6492875"/>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1580616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711"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Fennel</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14525" t="1462"/>
          <a:stretch/>
        </p:blipFill>
        <p:spPr>
          <a:xfrm>
            <a:off x="822797" y="2220686"/>
            <a:ext cx="4502277" cy="3556567"/>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541265" y="529389"/>
            <a:ext cx="3961964" cy="5826963"/>
          </a:xfrm>
        </p:spPr>
        <p:txBody>
          <a:bodyPr anchor="ctr">
            <a:normAutofit/>
          </a:bodyPr>
          <a:lstStyle/>
          <a:p>
            <a:pPr marL="0" indent="0">
              <a:lnSpc>
                <a:spcPct val="100000"/>
              </a:lnSpc>
              <a:buNone/>
            </a:pPr>
            <a:r>
              <a:rPr lang="en-ZA" sz="900" dirty="0">
                <a:latin typeface="Trebuchet MS" panose="020B0603020202020204" pitchFamily="34" charset="0"/>
              </a:rPr>
              <a:t>Fennel (</a:t>
            </a:r>
            <a:r>
              <a:rPr lang="en-ZA" sz="900" i="1" dirty="0" err="1">
                <a:latin typeface="Trebuchet MS" panose="020B0603020202020204" pitchFamily="34" charset="0"/>
              </a:rPr>
              <a:t>Foeniculum</a:t>
            </a:r>
            <a:r>
              <a:rPr lang="en-ZA" sz="900" i="1" dirty="0">
                <a:latin typeface="Trebuchet MS" panose="020B0603020202020204" pitchFamily="34" charset="0"/>
              </a:rPr>
              <a:t> vulgare</a:t>
            </a:r>
            <a:r>
              <a:rPr lang="en-ZA" sz="900" dirty="0">
                <a:latin typeface="Trebuchet MS" panose="020B0603020202020204" pitchFamily="34" charset="0"/>
              </a:rPr>
              <a:t>) is an aromatic herb that originated in the Mediterranean region and has many culinary and medicinal uses. It has not been spread and naturalized as an herb around the world, but still primarily grows in coastal climates and on riverbanks. It is also one of the main components of the alcohol absinthe, although the plant does not have hallucinogenic properties.</a:t>
            </a:r>
          </a:p>
          <a:p>
            <a:pPr marL="0" indent="0">
              <a:lnSpc>
                <a:spcPct val="100000"/>
              </a:lnSpc>
              <a:buNone/>
            </a:pP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Fennel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senkgabose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seo</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tšwago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dinageng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Maditerranen</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Yona</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sehlare</a:t>
            </a:r>
            <a:r>
              <a:rPr lang="en-GB" sz="900" dirty="0">
                <a:solidFill>
                  <a:schemeClr val="accent6">
                    <a:lumMod val="75000"/>
                  </a:schemeClr>
                </a:solidFill>
                <a:latin typeface="Trebuchet MS" panose="020B0603020202020204" pitchFamily="34" charset="0"/>
              </a:rPr>
              <a:t>. Fennel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tlhago</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mela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mafelong</a:t>
            </a:r>
            <a:r>
              <a:rPr lang="en-GB" sz="900" dirty="0">
                <a:solidFill>
                  <a:schemeClr val="accent6">
                    <a:lumMod val="75000"/>
                  </a:schemeClr>
                </a:solidFill>
                <a:latin typeface="Trebuchet MS" panose="020B0603020202020204" pitchFamily="34" charset="0"/>
              </a:rPr>
              <a:t> a go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kgauswi</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mawatle</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dinoka</a:t>
            </a:r>
            <a:r>
              <a:rPr lang="en-GB" sz="900" dirty="0">
                <a:solidFill>
                  <a:schemeClr val="accent6">
                    <a:lumMod val="75000"/>
                  </a:schemeClr>
                </a:solidFill>
                <a:latin typeface="Trebuchet MS" panose="020B0603020202020204" pitchFamily="34" charset="0"/>
              </a:rPr>
              <a:t>.</a:t>
            </a:r>
            <a:endParaRPr lang="en-ZA" sz="900" dirty="0">
              <a:solidFill>
                <a:schemeClr val="accent6">
                  <a:lumMod val="75000"/>
                </a:schemeClr>
              </a:solidFill>
              <a:latin typeface="Trebuchet MS" panose="020B0603020202020204" pitchFamily="34" charset="0"/>
            </a:endParaRPr>
          </a:p>
          <a:p>
            <a:pPr marL="0" indent="0">
              <a:lnSpc>
                <a:spcPct val="100000"/>
              </a:lnSpc>
              <a:spcBef>
                <a:spcPts val="0"/>
              </a:spcBef>
              <a:buNone/>
            </a:pPr>
            <a:endParaRPr lang="en-ZA" sz="900" b="1" dirty="0">
              <a:latin typeface="Trebuchet MS" panose="020B0603020202020204" pitchFamily="34" charset="0"/>
            </a:endParaRPr>
          </a:p>
          <a:p>
            <a:pPr marL="0" indent="0">
              <a:lnSpc>
                <a:spcPct val="100000"/>
              </a:lnSpc>
              <a:buNone/>
            </a:pPr>
            <a:r>
              <a:rPr lang="en-ZA" sz="900" b="1" dirty="0">
                <a:latin typeface="Trebuchet MS" panose="020B0603020202020204" pitchFamily="34" charset="0"/>
              </a:rPr>
              <a:t>Medicinal uses and health benefits are summarized below: </a:t>
            </a:r>
            <a:endParaRPr lang="en-ZA" sz="900"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 ingestion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swagana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mala</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 constipation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bipelwa</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Reduce heart </a:t>
            </a:r>
            <a:r>
              <a:rPr lang="en-GB" sz="900" dirty="0" err="1">
                <a:latin typeface="Trebuchet MS" panose="020B0603020202020204" pitchFamily="34" charset="0"/>
              </a:rPr>
              <a:t>doseases</a:t>
            </a:r>
            <a:r>
              <a:rPr lang="en-GB" sz="900" dirty="0">
                <a:latin typeface="Trebuchet MS" panose="020B0603020202020204" pitchFamily="34" charset="0"/>
              </a:rPr>
              <a:t>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fokotša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pelo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Prevent cancer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Thibele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bolwetše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kankere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Regulates blood pressure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kgona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 le </a:t>
            </a:r>
            <a:r>
              <a:rPr lang="en-GB" sz="900" dirty="0" err="1">
                <a:solidFill>
                  <a:schemeClr val="accent6">
                    <a:lumMod val="75000"/>
                  </a:schemeClr>
                </a:solidFill>
                <a:latin typeface="Trebuchet MS" panose="020B0603020202020204" pitchFamily="34" charset="0"/>
              </a:rPr>
              <a:t>godimo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fase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Boost immunity /</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fepa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Mašole</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mmele</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Regulate menstruation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laolsa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tshepedišo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basadi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matšatšing</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274379" y="6466482"/>
            <a:ext cx="2228850" cy="365125"/>
          </a:xfrm>
        </p:spPr>
        <p:txBody>
          <a:bodyPr/>
          <a:lstStyle/>
          <a:p>
            <a:fld id="{C8640D55-0FE3-4A7A-AE27-C608696CB6B6}" type="slidenum">
              <a:rPr lang="en-ZA" smtClean="0"/>
              <a:t>15</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671303" y="6466482"/>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1650995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286"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Geranium / </a:t>
            </a:r>
            <a:r>
              <a:rPr lang="en-US" sz="1950" dirty="0" err="1">
                <a:solidFill>
                  <a:schemeClr val="accent6">
                    <a:lumMod val="75000"/>
                  </a:schemeClr>
                </a:solidFill>
                <a:latin typeface="Trebuchet MS" panose="020B0603020202020204" pitchFamily="34" charset="0"/>
              </a:rPr>
              <a:t>Jerenum</a:t>
            </a:r>
            <a:endParaRPr lang="en-ZA" sz="1950" dirty="0">
              <a:solidFill>
                <a:schemeClr val="accent6">
                  <a:lumMod val="75000"/>
                </a:schemeClr>
              </a:solidFill>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11930" r="8096" b="5362"/>
          <a:stretch/>
        </p:blipFill>
        <p:spPr>
          <a:xfrm>
            <a:off x="819357" y="2197657"/>
            <a:ext cx="4502277" cy="3548495"/>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90446" y="545432"/>
            <a:ext cx="4127083" cy="5810920"/>
          </a:xfrm>
        </p:spPr>
        <p:txBody>
          <a:bodyPr anchor="ctr">
            <a:normAutofit/>
          </a:bodyPr>
          <a:lstStyle/>
          <a:p>
            <a:pPr marL="0" indent="0">
              <a:buNone/>
            </a:pPr>
            <a:r>
              <a:rPr lang="en-GB" sz="900" b="1" dirty="0">
                <a:latin typeface="Trebuchet MS" panose="020B0603020202020204" pitchFamily="34" charset="0"/>
              </a:rPr>
              <a:t>Medicinal uses and health benefits are summarized below:</a:t>
            </a:r>
            <a:endParaRPr lang="en-ZA" sz="900" b="1" dirty="0">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Adrenal health – Geranium has been used for centuries for its ability to support the adrenal glands. It acts as a tonic for the paired adrenal glands that sit atop the kidneys. In so doing, geranium may help those suffering from chronic exhaustion and fatigue / </a:t>
            </a:r>
            <a:r>
              <a:rPr lang="en-GB" sz="900" dirty="0" err="1">
                <a:solidFill>
                  <a:schemeClr val="accent6">
                    <a:lumMod val="75000"/>
                  </a:schemeClr>
                </a:solidFill>
                <a:latin typeface="Trebuchet MS" panose="020B0603020202020204" pitchFamily="34" charset="0"/>
              </a:rPr>
              <a:t>Jerenum</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kgale</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ṥomiṥwa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dikiti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mengwaga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dithaka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dula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godimo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dipshio</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Eases allergies , anxiety, depression, nervous tension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thusa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kgatelelo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monagano</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letṥhogo</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Regulates blood sugar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lwešana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bolwetši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swikiri</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Boosts brain clarity &amp; concentration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kgona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gore o  nagana </a:t>
            </a:r>
            <a:r>
              <a:rPr lang="en-GB" sz="900" dirty="0" err="1">
                <a:solidFill>
                  <a:schemeClr val="accent6">
                    <a:lumMod val="75000"/>
                  </a:schemeClr>
                </a:solidFill>
                <a:latin typeface="Trebuchet MS" panose="020B0603020202020204" pitchFamily="34" charset="0"/>
              </a:rPr>
              <a:t>botse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tsitsinkela</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Cancer treatment – Geranium has long been used by natural healers for its anti-</a:t>
            </a:r>
            <a:r>
              <a:rPr lang="en-GB" sz="900" dirty="0" err="1">
                <a:latin typeface="Trebuchet MS" panose="020B0603020202020204" pitchFamily="34" charset="0"/>
              </a:rPr>
              <a:t>tumoral</a:t>
            </a:r>
            <a:r>
              <a:rPr lang="en-GB" sz="900" dirty="0">
                <a:latin typeface="Trebuchet MS" panose="020B0603020202020204" pitchFamily="34" charset="0"/>
              </a:rPr>
              <a:t> properties /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kgale</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dingaka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setšo</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lwantšha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Kankere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Hair and scalp health – Geranium has been used traditionally for decades for hair regrowth / </a:t>
            </a:r>
            <a:r>
              <a:rPr lang="en-GB" sz="900" dirty="0">
                <a:solidFill>
                  <a:schemeClr val="accent6">
                    <a:lumMod val="75000"/>
                  </a:schemeClr>
                </a:solidFill>
                <a:latin typeface="Trebuchet MS" panose="020B0603020202020204" pitchFamily="34" charset="0"/>
              </a:rPr>
              <a:t>E be e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godiša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meriri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nako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kgae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Insect repellent – Bugs don’t like geranium! It is an excellent insect deterrent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koba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dikhunkhwane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Skin health, scars and regeneration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tloša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mabadi</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gompšafatša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letlalo</a:t>
            </a:r>
            <a:endParaRPr lang="en-ZA" sz="900" dirty="0">
              <a:solidFill>
                <a:schemeClr val="accent6">
                  <a:lumMod val="75000"/>
                </a:schemeClr>
              </a:solidFill>
              <a:latin typeface="Trebuchet MS" panose="020B0603020202020204" pitchFamily="34" charset="0"/>
            </a:endParaRPr>
          </a:p>
          <a:p>
            <a:pPr>
              <a:buFont typeface="Wingdings" panose="05000000000000000000" pitchFamily="2" charset="2"/>
              <a:buChar char="§"/>
            </a:pP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41870" y="6461000"/>
            <a:ext cx="2228850" cy="365125"/>
          </a:xfrm>
        </p:spPr>
        <p:txBody>
          <a:bodyPr/>
          <a:lstStyle/>
          <a:p>
            <a:fld id="{C8640D55-0FE3-4A7A-AE27-C608696CB6B6}" type="slidenum">
              <a:rPr lang="en-ZA" smtClean="0"/>
              <a:t>16</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819357" y="6461001"/>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2465993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754"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Lemongrass</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19951" t="1915" r="-510" b="3865"/>
          <a:stretch/>
        </p:blipFill>
        <p:spPr>
          <a:xfrm>
            <a:off x="794491" y="2220685"/>
            <a:ext cx="4540337" cy="3540239"/>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94483" y="449179"/>
            <a:ext cx="3992417" cy="5907173"/>
          </a:xfrm>
        </p:spPr>
        <p:txBody>
          <a:bodyPr anchor="ctr">
            <a:normAutofit/>
          </a:bodyPr>
          <a:lstStyle/>
          <a:p>
            <a:pPr marL="0" indent="0">
              <a:lnSpc>
                <a:spcPct val="100000"/>
              </a:lnSpc>
              <a:buNone/>
            </a:pPr>
            <a:r>
              <a:rPr lang="en-GB" sz="900" b="1" dirty="0">
                <a:latin typeface="Trebuchet MS" panose="020B0603020202020204" pitchFamily="34" charset="0"/>
              </a:rPr>
              <a:t>Medicinal uses and health benefits are summarized below: </a:t>
            </a:r>
            <a:endParaRPr lang="en-ZA" sz="900"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Relieves menstrual pain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okobatša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selomi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basadi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matšatšing</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Treats cold and flu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mokgohlwane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For naturally great skin and hair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letlalo</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meriri</a:t>
            </a:r>
            <a:r>
              <a:rPr lang="en-GB" sz="900" dirty="0">
                <a:solidFill>
                  <a:schemeClr val="accent6">
                    <a:lumMod val="75000"/>
                  </a:schemeClr>
                </a:solidFill>
                <a:latin typeface="Trebuchet MS" panose="020B0603020202020204" pitchFamily="34" charset="0"/>
              </a:rPr>
              <a:t> gore e </a:t>
            </a:r>
            <a:r>
              <a:rPr lang="en-GB" sz="900" dirty="0" err="1">
                <a:solidFill>
                  <a:schemeClr val="accent6">
                    <a:lumMod val="75000"/>
                  </a:schemeClr>
                </a:solidFill>
                <a:latin typeface="Trebuchet MS" panose="020B0603020202020204" pitchFamily="34" charset="0"/>
              </a:rPr>
              <a:t>phadima</a:t>
            </a:r>
            <a:r>
              <a:rPr lang="en-GB" sz="900" dirty="0">
                <a:solidFill>
                  <a:schemeClr val="accent6">
                    <a:lumMod val="75000"/>
                  </a:schemeClr>
                </a:solidFill>
                <a:latin typeface="Trebuchet MS" panose="020B0603020202020204" pitchFamily="34" charset="0"/>
              </a:rPr>
              <a:t> e be e me </a:t>
            </a:r>
            <a:r>
              <a:rPr lang="en-GB" sz="900" dirty="0" err="1">
                <a:solidFill>
                  <a:schemeClr val="accent6">
                    <a:lumMod val="75000"/>
                  </a:schemeClr>
                </a:solidFill>
                <a:latin typeface="Trebuchet MS" panose="020B0603020202020204" pitchFamily="34" charset="0"/>
              </a:rPr>
              <a:t>botse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Boosts metabolism and burns fat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hlasela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makhura</a:t>
            </a:r>
            <a:r>
              <a:rPr lang="en-GB" sz="900" dirty="0">
                <a:solidFill>
                  <a:schemeClr val="accent6">
                    <a:lumMod val="75000"/>
                  </a:schemeClr>
                </a:solidFill>
                <a:latin typeface="Trebuchet MS" panose="020B0603020202020204" pitchFamily="34" charset="0"/>
              </a:rPr>
              <a:t> ago </a:t>
            </a:r>
            <a:r>
              <a:rPr lang="en-GB" sz="900" dirty="0" err="1">
                <a:solidFill>
                  <a:schemeClr val="accent6">
                    <a:lumMod val="75000"/>
                  </a:schemeClr>
                </a:solidFill>
                <a:latin typeface="Trebuchet MS" panose="020B0603020202020204" pitchFamily="34" charset="0"/>
              </a:rPr>
              <a:t>nontšha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teng</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kgone</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šila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Regulates high blood pressure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magolo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Full of antioxidants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fepa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botse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Good for digestion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Loketse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tšhilo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endParaRPr lang="en-ZA" sz="900" dirty="0">
              <a:solidFill>
                <a:schemeClr val="accent6">
                  <a:lumMod val="75000"/>
                </a:schemeClr>
              </a:solidFill>
              <a:latin typeface="Trebuchet MS" panose="020B0603020202020204" pitchFamily="34" charset="0"/>
            </a:endParaRPr>
          </a:p>
          <a:p>
            <a:pPr marL="0" indent="0">
              <a:buNone/>
            </a:pPr>
            <a:endParaRPr lang="en-ZA" sz="813" dirty="0">
              <a:solidFill>
                <a:srgbClr val="0097A9"/>
              </a:solidFill>
              <a:latin typeface="Trebuchet MS" panose="020B0603020202020204" pitchFamily="34" charset="0"/>
            </a:endParaRPr>
          </a:p>
        </p:txBody>
      </p:sp>
      <p:sp>
        <p:nvSpPr>
          <p:cNvPr id="7" name="Slide Number Placeholder 6"/>
          <p:cNvSpPr>
            <a:spLocks noGrp="1"/>
          </p:cNvSpPr>
          <p:nvPr>
            <p:ph type="sldNum" sz="quarter" idx="12"/>
          </p:nvPr>
        </p:nvSpPr>
        <p:spPr>
          <a:xfrm>
            <a:off x="7258050" y="6440298"/>
            <a:ext cx="2228850" cy="365125"/>
          </a:xfrm>
        </p:spPr>
        <p:txBody>
          <a:bodyPr/>
          <a:lstStyle/>
          <a:p>
            <a:fld id="{C8640D55-0FE3-4A7A-AE27-C608696CB6B6}" type="slidenum">
              <a:rPr lang="en-ZA" smtClean="0"/>
              <a:t>17</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661570" y="6386272"/>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1183595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79"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Lemon Verbena</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a:srcRect l="6168" t="6643" r="4350" b="10173"/>
          <a:stretch/>
        </p:blipFill>
        <p:spPr>
          <a:xfrm rot="16200000">
            <a:off x="1273024" y="1729254"/>
            <a:ext cx="3593722" cy="4502276"/>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80401" y="513347"/>
            <a:ext cx="4080194" cy="5843005"/>
          </a:xfrm>
        </p:spPr>
        <p:txBody>
          <a:bodyPr anchor="ctr">
            <a:normAutofit/>
          </a:bodyPr>
          <a:lstStyle/>
          <a:p>
            <a:pPr marL="0" indent="0">
              <a:lnSpc>
                <a:spcPct val="100000"/>
              </a:lnSpc>
              <a:buNone/>
            </a:pPr>
            <a:r>
              <a:rPr lang="en-GB" sz="900" dirty="0">
                <a:latin typeface="Trebuchet MS" panose="020B0603020202020204" pitchFamily="34" charset="0"/>
              </a:rPr>
              <a:t>Lemon verbena is a lovely aromatic plant that is indigenous to South America. It was brought over to Europe by the Spaniards. It has been used widely as a culinary herb, and as a tea. It was also used as a perfume and it is known for its medicinal properties. </a:t>
            </a:r>
            <a:endParaRPr lang="en-ZA" sz="900" dirty="0">
              <a:latin typeface="Trebuchet MS" panose="020B0603020202020204" pitchFamily="34" charset="0"/>
            </a:endParaRPr>
          </a:p>
          <a:p>
            <a:pPr marL="0" indent="0">
              <a:lnSpc>
                <a:spcPct val="100000"/>
              </a:lnSpc>
              <a:buNone/>
            </a:pPr>
            <a:r>
              <a:rPr lang="en-GB" sz="900" dirty="0">
                <a:solidFill>
                  <a:schemeClr val="accent6">
                    <a:lumMod val="75000"/>
                  </a:schemeClr>
                </a:solidFill>
                <a:latin typeface="Trebuchet MS" panose="020B0603020202020204" pitchFamily="34" charset="0"/>
              </a:rPr>
              <a:t>Lemon Verbena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tšwa</a:t>
            </a:r>
            <a:r>
              <a:rPr lang="en-GB" sz="900" dirty="0">
                <a:solidFill>
                  <a:schemeClr val="accent6">
                    <a:lumMod val="75000"/>
                  </a:schemeClr>
                </a:solidFill>
                <a:latin typeface="Trebuchet MS" panose="020B0603020202020204" pitchFamily="34" charset="0"/>
              </a:rPr>
              <a:t> Amerika </a:t>
            </a:r>
            <a:r>
              <a:rPr lang="en-GB" sz="900" dirty="0" err="1">
                <a:solidFill>
                  <a:schemeClr val="accent6">
                    <a:lumMod val="75000"/>
                  </a:schemeClr>
                </a:solidFill>
                <a:latin typeface="Trebuchet MS" panose="020B0603020202020204" pitchFamily="34" charset="0"/>
              </a:rPr>
              <a:t>Borwa</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fihlile</a:t>
            </a:r>
            <a:r>
              <a:rPr lang="en-GB" sz="900" dirty="0">
                <a:solidFill>
                  <a:schemeClr val="accent6">
                    <a:lumMod val="75000"/>
                  </a:schemeClr>
                </a:solidFill>
                <a:latin typeface="Trebuchet MS" panose="020B0603020202020204" pitchFamily="34" charset="0"/>
              </a:rPr>
              <a:t> Europa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lebaka</a:t>
            </a:r>
            <a:r>
              <a:rPr lang="en-GB" sz="900" dirty="0">
                <a:solidFill>
                  <a:schemeClr val="accent6">
                    <a:lumMod val="75000"/>
                  </a:schemeClr>
                </a:solidFill>
                <a:latin typeface="Trebuchet MS" panose="020B0603020202020204" pitchFamily="34" charset="0"/>
              </a:rPr>
              <a:t> la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eti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nageng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Spain. E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kudu </a:t>
            </a:r>
            <a:r>
              <a:rPr lang="en-GB" sz="900" dirty="0" err="1">
                <a:solidFill>
                  <a:schemeClr val="accent6">
                    <a:lumMod val="75000"/>
                  </a:schemeClr>
                </a:solidFill>
                <a:latin typeface="Trebuchet MS" panose="020B0603020202020204" pitchFamily="34" charset="0"/>
              </a:rPr>
              <a:t>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gabedi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dinwamapodi</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go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setlolo</a:t>
            </a:r>
            <a:r>
              <a:rPr lang="en-GB" sz="900" dirty="0">
                <a:solidFill>
                  <a:schemeClr val="accent6">
                    <a:lumMod val="75000"/>
                  </a:schemeClr>
                </a:solidFill>
                <a:latin typeface="Trebuchet MS" panose="020B0603020202020204" pitchFamily="34" charset="0"/>
              </a:rPr>
              <a:t> le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malwetsi</a:t>
            </a:r>
            <a:r>
              <a:rPr lang="en-GB" sz="900" dirty="0">
                <a:solidFill>
                  <a:schemeClr val="accent6">
                    <a:lumMod val="75000"/>
                  </a:schemeClr>
                </a:solidFill>
                <a:latin typeface="Trebuchet MS" panose="020B0603020202020204" pitchFamily="34" charset="0"/>
              </a:rPr>
              <a:t>.</a:t>
            </a:r>
            <a:endParaRPr lang="en-ZA" sz="900" dirty="0">
              <a:solidFill>
                <a:schemeClr val="accent6">
                  <a:lumMod val="75000"/>
                </a:schemeClr>
              </a:solidFill>
              <a:latin typeface="Trebuchet MS" panose="020B0603020202020204" pitchFamily="34" charset="0"/>
            </a:endParaRPr>
          </a:p>
          <a:p>
            <a:pPr marL="0" indent="0">
              <a:lnSpc>
                <a:spcPct val="100000"/>
              </a:lnSpc>
              <a:spcBef>
                <a:spcPts val="0"/>
              </a:spcBef>
              <a:buNone/>
            </a:pPr>
            <a:endParaRPr lang="en-GB" sz="900" b="1" dirty="0">
              <a:latin typeface="Trebuchet MS" panose="020B0603020202020204" pitchFamily="34" charset="0"/>
            </a:endParaRPr>
          </a:p>
          <a:p>
            <a:pPr marL="0" indent="0">
              <a:lnSpc>
                <a:spcPct val="100000"/>
              </a:lnSpc>
              <a:buNone/>
            </a:pPr>
            <a:r>
              <a:rPr lang="en-GB" sz="900" b="1" dirty="0">
                <a:latin typeface="Trebuchet MS" panose="020B0603020202020204" pitchFamily="34" charset="0"/>
              </a:rPr>
              <a:t>Medicinal uses and health benefits are summarized below:</a:t>
            </a:r>
            <a:endParaRPr lang="en-ZA" sz="900"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Treating pain, fever and asthma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lokete</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dingalo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mmele,bolwetsi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asema</a:t>
            </a:r>
            <a:endParaRPr lang="en-GB" sz="900"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It is used for making perfumes and herbal tea /</a:t>
            </a:r>
            <a:r>
              <a:rPr lang="en-GB" sz="900" dirty="0">
                <a:solidFill>
                  <a:schemeClr val="accent6">
                    <a:lumMod val="75000"/>
                  </a:schemeClr>
                </a:solidFill>
                <a:latin typeface="Trebuchet MS" panose="020B0603020202020204" pitchFamily="34" charset="0"/>
              </a:rPr>
              <a:t> Le go </a:t>
            </a:r>
            <a:r>
              <a:rPr lang="en-GB" sz="900" dirty="0" err="1">
                <a:solidFill>
                  <a:schemeClr val="accent6">
                    <a:lumMod val="75000"/>
                  </a:schemeClr>
                </a:solidFill>
                <a:latin typeface="Trebuchet MS" panose="020B0603020202020204" pitchFamily="34" charset="0"/>
              </a:rPr>
              <a:t>dira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ditlolo</a:t>
            </a:r>
            <a:r>
              <a:rPr lang="en-GB" sz="900" dirty="0">
                <a:solidFill>
                  <a:schemeClr val="accent6">
                    <a:lumMod val="75000"/>
                  </a:schemeClr>
                </a:solidFill>
                <a:latin typeface="Trebuchet MS" panose="020B0603020202020204" pitchFamily="34" charset="0"/>
              </a:rPr>
              <a:t> le tee. lemon </a:t>
            </a:r>
            <a:r>
              <a:rPr lang="en-GB" sz="900" dirty="0" err="1">
                <a:solidFill>
                  <a:schemeClr val="accent6">
                    <a:lumMod val="75000"/>
                  </a:schemeClr>
                </a:solidFill>
                <a:latin typeface="Trebuchet MS" panose="020B0603020202020204" pitchFamily="34" charset="0"/>
              </a:rPr>
              <a:t>Verbina</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dira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phefume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Lemon Verbena is a stomachic and therefore good for relieving indigestion, heartburn  and for tonifying the digestive tract / </a:t>
            </a:r>
            <a:r>
              <a:rPr lang="en-GB" sz="900" dirty="0">
                <a:solidFill>
                  <a:schemeClr val="accent6">
                    <a:lumMod val="75000"/>
                  </a:schemeClr>
                </a:solidFill>
                <a:latin typeface="Trebuchet MS" panose="020B0603020202020204" pitchFamily="34" charset="0"/>
              </a:rPr>
              <a:t>Lemon verbena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bipelwa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sekgokolela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hlwekiša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mmeleng</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It is also great for soothing anxiety and as a sedative it is helpful in insomnia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tloša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maikotlo</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manyami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letšogo</a:t>
            </a:r>
            <a:r>
              <a:rPr lang="en-GB" sz="900" dirty="0">
                <a:solidFill>
                  <a:schemeClr val="accent6">
                    <a:lumMod val="75000"/>
                  </a:schemeClr>
                </a:solidFill>
                <a:latin typeface="Trebuchet MS" panose="020B0603020202020204" pitchFamily="34" charset="0"/>
              </a:rPr>
              <a:t>, gape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gape le </a:t>
            </a:r>
            <a:r>
              <a:rPr lang="en-GB" sz="900" dirty="0" err="1">
                <a:solidFill>
                  <a:schemeClr val="accent6">
                    <a:lumMod val="75000"/>
                  </a:schemeClr>
                </a:solidFill>
                <a:latin typeface="Trebuchet MS" panose="020B0603020202020204" pitchFamily="34" charset="0"/>
              </a:rPr>
              <a:t>bao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beo</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bothata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ose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sware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boroko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Lemon balm is a febrifuge and is indicated for use in reducing fevers.  It’s also gentle in its action and thus safe to use with children and the elderly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phišo</a:t>
            </a:r>
            <a:r>
              <a:rPr lang="en-GB" sz="900" dirty="0">
                <a:solidFill>
                  <a:schemeClr val="accent6">
                    <a:lumMod val="75000"/>
                  </a:schemeClr>
                </a:solidFill>
                <a:latin typeface="Trebuchet MS" panose="020B0603020202020204" pitchFamily="34" charset="0"/>
              </a:rPr>
              <a:t>, le go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ka o </a:t>
            </a:r>
            <a:r>
              <a:rPr lang="en-GB" sz="900" dirty="0" err="1">
                <a:solidFill>
                  <a:schemeClr val="accent6">
                    <a:lumMod val="75000"/>
                  </a:schemeClr>
                </a:solidFill>
                <a:latin typeface="Trebuchet MS" panose="020B0603020202020204" pitchFamily="34" charset="0"/>
              </a:rPr>
              <a:t>kgona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robala</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31745" y="6492875"/>
            <a:ext cx="2228850" cy="365125"/>
          </a:xfrm>
        </p:spPr>
        <p:txBody>
          <a:bodyPr/>
          <a:lstStyle/>
          <a:p>
            <a:fld id="{C8640D55-0FE3-4A7A-AE27-C608696CB6B6}" type="slidenum">
              <a:rPr lang="en-ZA" smtClean="0"/>
              <a:t>18</a:t>
            </a:fld>
            <a:endParaRPr lang="en-ZA" dirty="0"/>
          </a:p>
        </p:txBody>
      </p:sp>
      <p:sp>
        <p:nvSpPr>
          <p:cNvPr id="9" name="Footer Placeholder 3"/>
          <p:cNvSpPr>
            <a:spLocks noGrp="1"/>
          </p:cNvSpPr>
          <p:nvPr>
            <p:ph type="ftr" sz="quarter" idx="11"/>
          </p:nvPr>
        </p:nvSpPr>
        <p:spPr>
          <a:xfrm>
            <a:off x="671303" y="6492875"/>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pic>
        <p:nvPicPr>
          <p:cNvPr id="10" name="Picture 9"/>
          <p:cNvPicPr/>
          <p:nvPr/>
        </p:nvPicPr>
        <p:blipFill>
          <a:blip r:embed="rId3"/>
          <a:stretch>
            <a:fillRect/>
          </a:stretch>
        </p:blipFill>
        <p:spPr>
          <a:xfrm>
            <a:off x="9088755" y="236696"/>
            <a:ext cx="481965" cy="413385"/>
          </a:xfrm>
          <a:prstGeom prst="rect">
            <a:avLst/>
          </a:prstGeom>
        </p:spPr>
      </p:pic>
    </p:spTree>
    <p:extLst>
      <p:ext uri="{BB962C8B-B14F-4D97-AF65-F5344CB8AC3E}">
        <p14:creationId xmlns:p14="http://schemas.microsoft.com/office/powerpoint/2010/main" val="3854909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841"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Marigold</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18793" t="3266" r="30142" b="2266"/>
          <a:stretch/>
        </p:blipFill>
        <p:spPr>
          <a:xfrm rot="5400000">
            <a:off x="1267195" y="1731330"/>
            <a:ext cx="3589570" cy="4502277"/>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31317" y="457200"/>
            <a:ext cx="4120898" cy="5899152"/>
          </a:xfrm>
        </p:spPr>
        <p:txBody>
          <a:bodyPr anchor="ctr">
            <a:noAutofit/>
          </a:bodyPr>
          <a:lstStyle/>
          <a:p>
            <a:pPr marL="0" indent="0">
              <a:buNone/>
            </a:pPr>
            <a:r>
              <a:rPr lang="en-GB" sz="900" b="1" dirty="0">
                <a:latin typeface="Trebuchet MS" panose="020B0603020202020204" pitchFamily="34" charset="0"/>
              </a:rPr>
              <a:t>Medicinal uses and health benefits are summarized below:</a:t>
            </a:r>
            <a:endParaRPr lang="en-GB" sz="900" dirty="0">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For ingestion, combine marigold blossoms with warm water to create a calendula tea /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le la Marigold le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osa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sohle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swenya</a:t>
            </a:r>
            <a:r>
              <a:rPr lang="en-GB" sz="900" dirty="0">
                <a:solidFill>
                  <a:schemeClr val="accent6">
                    <a:lumMod val="75000"/>
                  </a:schemeClr>
                </a:solidFill>
                <a:latin typeface="Trebuchet MS" panose="020B0603020202020204" pitchFamily="34" charset="0"/>
              </a:rPr>
              <a:t> kudu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Kopantšha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meetse</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borutho</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dira</a:t>
            </a:r>
            <a:r>
              <a:rPr lang="en-GB" sz="900" dirty="0">
                <a:solidFill>
                  <a:schemeClr val="accent6">
                    <a:lumMod val="75000"/>
                  </a:schemeClr>
                </a:solidFill>
                <a:latin typeface="Trebuchet MS" panose="020B0603020202020204" pitchFamily="34" charset="0"/>
              </a:rPr>
              <a:t> tea</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Marigold is generally known as the herb to address cuts, sores and general skin care.  For this purpose, marigold compares with other Hildegard healing herbs, including yarrow and violet /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le la Marigold le </a:t>
            </a:r>
            <a:r>
              <a:rPr lang="en-GB" sz="900" dirty="0" err="1">
                <a:solidFill>
                  <a:schemeClr val="accent6">
                    <a:lumMod val="75000"/>
                  </a:schemeClr>
                </a:solidFill>
                <a:latin typeface="Trebuchet MS" panose="020B0603020202020204" pitchFamily="34" charset="0"/>
              </a:rPr>
              <a:t>tšebega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moṥunkwane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dišo</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malwetṥi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letlalo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kakaretṥo</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They act as anti-inflammatories to promote topical healing and soothe irritated skin. Topical treatment with a diluted marigold solution or tincture accelerates healing of wounds and rashes /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le la Marigold le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onale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letlalo</a:t>
            </a:r>
            <a:r>
              <a:rPr lang="en-GB" sz="900" dirty="0">
                <a:solidFill>
                  <a:schemeClr val="accent6">
                    <a:lumMod val="75000"/>
                  </a:schemeClr>
                </a:solidFill>
                <a:latin typeface="Trebuchet MS" panose="020B0603020202020204" pitchFamily="34" charset="0"/>
              </a:rPr>
              <a:t> la go </a:t>
            </a:r>
            <a:r>
              <a:rPr lang="en-GB" sz="900" dirty="0" err="1">
                <a:solidFill>
                  <a:schemeClr val="accent6">
                    <a:lumMod val="75000"/>
                  </a:schemeClr>
                </a:solidFill>
                <a:latin typeface="Trebuchet MS" panose="020B0603020202020204" pitchFamily="34" charset="0"/>
              </a:rPr>
              <a:t>hlohlonya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la go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diṥo</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DIY Marigold Ointment (Calendula cream)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ṥomiṥwa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dira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tlola</a:t>
            </a:r>
            <a:endParaRPr lang="en-ZA" sz="900" dirty="0">
              <a:solidFill>
                <a:schemeClr val="accent6">
                  <a:lumMod val="75000"/>
                </a:schemeClr>
              </a:solidFill>
              <a:latin typeface="Trebuchet MS" panose="020B0603020202020204" pitchFamily="34" charset="0"/>
            </a:endParaRPr>
          </a:p>
          <a:p>
            <a:pPr marL="0" lvl="0" indent="0">
              <a:buNone/>
            </a:pPr>
            <a:r>
              <a:rPr lang="en-GB" sz="900" dirty="0">
                <a:latin typeface="Trebuchet MS" panose="020B0603020202020204" pitchFamily="34" charset="0"/>
              </a:rPr>
              <a:t>To make homemade marigold cream, take flower heads in whole without removing any parts. Shake out the whole calendula flower heads upside down on a kitchen towel to remove any small insects. Do not wash. Heat olive oil in a sauce pan and insert marigold flowers to cover with oil. Allow 24 hours to steep in oil and then strain and save the oil. Heat the oil again, add 10 grams of beeswax per 100 </a:t>
            </a:r>
            <a:r>
              <a:rPr lang="en-GB" sz="900" dirty="0" err="1">
                <a:latin typeface="Trebuchet MS" panose="020B0603020202020204" pitchFamily="34" charset="0"/>
              </a:rPr>
              <a:t>milliliters</a:t>
            </a:r>
            <a:r>
              <a:rPr lang="en-GB" sz="900" dirty="0">
                <a:latin typeface="Trebuchet MS" panose="020B0603020202020204" pitchFamily="34" charset="0"/>
              </a:rPr>
              <a:t> of marigold oil combination and allow the combination to melt / </a:t>
            </a:r>
            <a:r>
              <a:rPr lang="en-GB" sz="900" dirty="0">
                <a:solidFill>
                  <a:schemeClr val="accent6">
                    <a:lumMod val="75000"/>
                  </a:schemeClr>
                </a:solidFill>
                <a:latin typeface="Trebuchet MS" panose="020B0603020202020204" pitchFamily="34" charset="0"/>
              </a:rPr>
              <a:t>Go </a:t>
            </a:r>
            <a:r>
              <a:rPr lang="en-GB" sz="900" dirty="0" err="1">
                <a:solidFill>
                  <a:schemeClr val="accent6">
                    <a:lumMod val="75000"/>
                  </a:schemeClr>
                </a:solidFill>
                <a:latin typeface="Trebuchet MS" panose="020B0603020202020204" pitchFamily="34" charset="0"/>
              </a:rPr>
              <a:t>dira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setlolo</a:t>
            </a:r>
            <a:r>
              <a:rPr lang="en-GB" sz="900" dirty="0">
                <a:solidFill>
                  <a:schemeClr val="accent6">
                    <a:lumMod val="75000"/>
                  </a:schemeClr>
                </a:solidFill>
                <a:latin typeface="Trebuchet MS" panose="020B0603020202020204" pitchFamily="34" charset="0"/>
              </a:rPr>
              <a:t> ka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le la Marigold, </a:t>
            </a:r>
            <a:r>
              <a:rPr lang="en-GB" sz="900" dirty="0" err="1">
                <a:solidFill>
                  <a:schemeClr val="accent6">
                    <a:lumMod val="75000"/>
                  </a:schemeClr>
                </a:solidFill>
                <a:latin typeface="Trebuchet MS" panose="020B0603020202020204" pitchFamily="34" charset="0"/>
              </a:rPr>
              <a:t>tšea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hlogo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koafela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tšhokotša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hlogwana</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oe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lebantšhitšhe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fase</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dikhunkhwane</a:t>
            </a:r>
            <a:r>
              <a:rPr lang="en-GB" sz="900" dirty="0">
                <a:solidFill>
                  <a:schemeClr val="accent6">
                    <a:lumMod val="75000"/>
                  </a:schemeClr>
                </a:solidFill>
                <a:latin typeface="Trebuchet MS" panose="020B0603020202020204" pitchFamily="34" charset="0"/>
              </a:rPr>
              <a:t> di </a:t>
            </a:r>
            <a:r>
              <a:rPr lang="en-GB" sz="900" dirty="0" err="1">
                <a:solidFill>
                  <a:schemeClr val="accent6">
                    <a:lumMod val="75000"/>
                  </a:schemeClr>
                </a:solidFill>
                <a:latin typeface="Trebuchet MS" panose="020B0603020202020204" pitchFamily="34" charset="0"/>
              </a:rPr>
              <a:t>tloge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Letṥoba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hlatswa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Makhura</a:t>
            </a:r>
            <a:r>
              <a:rPr lang="en-GB" sz="900" dirty="0">
                <a:solidFill>
                  <a:schemeClr val="accent6">
                    <a:lumMod val="75000"/>
                  </a:schemeClr>
                </a:solidFill>
                <a:latin typeface="Trebuchet MS" panose="020B0603020202020204" pitchFamily="34" charset="0"/>
              </a:rPr>
              <a:t> a Olive a </a:t>
            </a:r>
            <a:r>
              <a:rPr lang="en-GB" sz="900" dirty="0" err="1">
                <a:solidFill>
                  <a:schemeClr val="accent6">
                    <a:lumMod val="75000"/>
                  </a:schemeClr>
                </a:solidFill>
                <a:latin typeface="Trebuchet MS" panose="020B0603020202020204" pitchFamily="34" charset="0"/>
              </a:rPr>
              <a:t>ruthufatṥwe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gare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pane </a:t>
            </a:r>
            <a:r>
              <a:rPr lang="en-GB" sz="900" dirty="0" err="1">
                <a:solidFill>
                  <a:schemeClr val="accent6">
                    <a:lumMod val="75000"/>
                  </a:schemeClr>
                </a:solidFill>
                <a:latin typeface="Trebuchet MS" panose="020B0603020202020204" pitchFamily="34" charset="0"/>
              </a:rPr>
              <a:t>pele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matṥoba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lokelwe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gare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pane.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morago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di </a:t>
            </a:r>
            <a:r>
              <a:rPr lang="en-GB" sz="900" dirty="0" err="1">
                <a:solidFill>
                  <a:schemeClr val="accent6">
                    <a:lumMod val="75000"/>
                  </a:schemeClr>
                </a:solidFill>
                <a:latin typeface="Trebuchet MS" panose="020B0603020202020204" pitchFamily="34" charset="0"/>
              </a:rPr>
              <a:t>iri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lekana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letṥatṥi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matṥoba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tloṥwe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gare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pane. </a:t>
            </a:r>
            <a:r>
              <a:rPr lang="en-GB" sz="900" dirty="0" err="1">
                <a:solidFill>
                  <a:schemeClr val="accent6">
                    <a:lumMod val="75000"/>
                  </a:schemeClr>
                </a:solidFill>
                <a:latin typeface="Trebuchet MS" panose="020B0603020202020204" pitchFamily="34" charset="0"/>
              </a:rPr>
              <a:t>Makhura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ṥala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ruthufatṥwe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gabedi</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Marigold plants contribute to the overall well-being of any vegetable garden.  In Germany, marigolds serve as a symbol of the organic gardener. Calendula contributes to the garden through an extensive root system that exudates and enriches the surrounding soil. As a mixed culture partner, it is compatible with all kinds of vegetables and herbs. Despite its prolific growth, marigold is easily managed, and can be converted to mulch for the vegetable bed /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le la Marigold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dimela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dibjalwa</a:t>
            </a:r>
            <a:r>
              <a:rPr lang="en-GB" sz="900" dirty="0">
                <a:solidFill>
                  <a:schemeClr val="accent6">
                    <a:lumMod val="75000"/>
                  </a:schemeClr>
                </a:solidFill>
                <a:latin typeface="Trebuchet MS" panose="020B0603020202020204" pitchFamily="34" charset="0"/>
              </a:rPr>
              <a:t> di </a:t>
            </a:r>
            <a:r>
              <a:rPr lang="en-GB" sz="900" dirty="0" err="1">
                <a:solidFill>
                  <a:schemeClr val="accent6">
                    <a:lumMod val="75000"/>
                  </a:schemeClr>
                </a:solidFill>
                <a:latin typeface="Trebuchet MS" panose="020B0603020202020204" pitchFamily="34" charset="0"/>
              </a:rPr>
              <a:t>phele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gabotse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tṥhemong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Nageng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Germany (</a:t>
            </a:r>
            <a:r>
              <a:rPr lang="en-GB" sz="900" dirty="0" err="1">
                <a:solidFill>
                  <a:schemeClr val="accent6">
                    <a:lumMod val="75000"/>
                  </a:schemeClr>
                </a:solidFill>
                <a:latin typeface="Trebuchet MS" panose="020B0603020202020204" pitchFamily="34" charset="0"/>
              </a:rPr>
              <a:t>Jeremane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gonale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la Marigold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tṥhemong</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laetša</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wena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molemi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tlholego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le la Marigold le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nontṥha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mobu</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medu</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yona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Letšoba</a:t>
            </a:r>
            <a:r>
              <a:rPr lang="en-GB" sz="900" dirty="0">
                <a:solidFill>
                  <a:schemeClr val="accent6">
                    <a:lumMod val="75000"/>
                  </a:schemeClr>
                </a:solidFill>
                <a:latin typeface="Trebuchet MS" panose="020B0603020202020204" pitchFamily="34" charset="0"/>
              </a:rPr>
              <a:t> la Marigold le a </a:t>
            </a:r>
            <a:r>
              <a:rPr lang="en-GB" sz="900" dirty="0" err="1">
                <a:solidFill>
                  <a:schemeClr val="accent6">
                    <a:lumMod val="75000"/>
                  </a:schemeClr>
                </a:solidFill>
                <a:latin typeface="Trebuchet MS" panose="020B0603020202020204" pitchFamily="34" charset="0"/>
              </a:rPr>
              <a:t>laolego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mmogo</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ṥomiṥwa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oketṥa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tṥhireletṥo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mobu</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41870" y="6492875"/>
            <a:ext cx="2228850" cy="365125"/>
          </a:xfrm>
        </p:spPr>
        <p:txBody>
          <a:bodyPr/>
          <a:lstStyle/>
          <a:p>
            <a:fld id="{C8640D55-0FE3-4A7A-AE27-C608696CB6B6}" type="slidenum">
              <a:rPr lang="en-ZA" smtClean="0"/>
              <a:t>19</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766344" y="6394293"/>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2075355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2" y="1079500"/>
            <a:ext cx="7348536" cy="4772025"/>
          </a:xfrm>
        </p:spPr>
        <p:txBody>
          <a:bodyPr>
            <a:noAutofit/>
          </a:bodyPr>
          <a:lstStyle/>
          <a:p>
            <a:pPr marL="0" indent="0">
              <a:buNone/>
            </a:pPr>
            <a:r>
              <a:rPr lang="en-ZA" sz="2400" dirty="0">
                <a:solidFill>
                  <a:srgbClr val="2BB0CB"/>
                </a:solidFill>
                <a:latin typeface="Trebuchet MS" panose="020B0603020202020204" pitchFamily="34" charset="0"/>
              </a:rPr>
              <a:t>Acknowledgements</a:t>
            </a:r>
          </a:p>
          <a:p>
            <a:pPr marL="0" indent="0">
              <a:lnSpc>
                <a:spcPct val="120000"/>
              </a:lnSpc>
              <a:spcBef>
                <a:spcPts val="0"/>
              </a:spcBef>
              <a:buNone/>
            </a:pPr>
            <a:endParaRPr lang="en-ZA" sz="1000" dirty="0">
              <a:latin typeface="Trebuchet MS" panose="020B0603020202020204" pitchFamily="34" charset="0"/>
            </a:endParaRPr>
          </a:p>
          <a:p>
            <a:pPr marL="0" indent="0">
              <a:lnSpc>
                <a:spcPct val="120000"/>
              </a:lnSpc>
              <a:spcBef>
                <a:spcPts val="0"/>
              </a:spcBef>
              <a:buNone/>
            </a:pPr>
            <a:r>
              <a:rPr lang="en-ZA" sz="1000" dirty="0">
                <a:latin typeface="Trebuchet MS" panose="020B0603020202020204" pitchFamily="34" charset="0"/>
              </a:rPr>
              <a:t>This document reports on work funded by the United States Agency for International Development, under a USAID Southern Africa grant – RFA-674-12-000016 </a:t>
            </a:r>
            <a:r>
              <a:rPr lang="en-ZA" sz="1000" dirty="0" err="1">
                <a:latin typeface="Trebuchet MS" panose="020B0603020202020204" pitchFamily="34" charset="0"/>
              </a:rPr>
              <a:t>RESilience</a:t>
            </a:r>
            <a:r>
              <a:rPr lang="en-ZA" sz="1000" dirty="0">
                <a:latin typeface="Trebuchet MS" panose="020B0603020202020204" pitchFamily="34" charset="0"/>
              </a:rPr>
              <a:t> in the </a:t>
            </a:r>
            <a:r>
              <a:rPr lang="en-ZA" sz="1000" dirty="0" err="1">
                <a:latin typeface="Trebuchet MS" panose="020B0603020202020204" pitchFamily="34" charset="0"/>
              </a:rPr>
              <a:t>LIMpopo</a:t>
            </a:r>
            <a:r>
              <a:rPr lang="en-ZA" sz="1000" dirty="0">
                <a:latin typeface="Trebuchet MS" panose="020B0603020202020204" pitchFamily="34" charset="0"/>
              </a:rPr>
              <a:t> Basin Program (RESILIM). The RESILIM-O part of the programme is implemented by the Association for Water and Rural Development (AWARD), in association with project partners.</a:t>
            </a:r>
          </a:p>
          <a:p>
            <a:pPr marL="0" indent="0">
              <a:lnSpc>
                <a:spcPct val="120000"/>
              </a:lnSpc>
              <a:spcBef>
                <a:spcPts val="0"/>
              </a:spcBef>
              <a:buNone/>
            </a:pPr>
            <a:r>
              <a:rPr lang="en-ZA" sz="1000" b="1" dirty="0">
                <a:latin typeface="Trebuchet MS" panose="020B0603020202020204" pitchFamily="34" charset="0"/>
              </a:rPr>
              <a:t> </a:t>
            </a:r>
            <a:endParaRPr lang="en-ZA" sz="1000" dirty="0">
              <a:latin typeface="Trebuchet MS" panose="020B0603020202020204" pitchFamily="34" charset="0"/>
            </a:endParaRPr>
          </a:p>
          <a:p>
            <a:pPr marL="0" indent="0">
              <a:lnSpc>
                <a:spcPct val="120000"/>
              </a:lnSpc>
              <a:spcBef>
                <a:spcPts val="0"/>
              </a:spcBef>
              <a:buNone/>
            </a:pPr>
            <a:r>
              <a:rPr lang="en-ZA" sz="1000" b="1" dirty="0">
                <a:latin typeface="Trebuchet MS" panose="020B0603020202020204" pitchFamily="34" charset="0"/>
              </a:rPr>
              <a:t>Authors</a:t>
            </a:r>
            <a:endParaRPr lang="en-ZA" sz="1000" dirty="0">
              <a:latin typeface="Trebuchet MS" panose="020B0603020202020204" pitchFamily="34" charset="0"/>
            </a:endParaRPr>
          </a:p>
          <a:p>
            <a:pPr marL="0" indent="0">
              <a:lnSpc>
                <a:spcPct val="120000"/>
              </a:lnSpc>
              <a:spcBef>
                <a:spcPts val="0"/>
              </a:spcBef>
              <a:buNone/>
            </a:pPr>
            <a:r>
              <a:rPr lang="en-US" sz="1000" dirty="0" err="1">
                <a:latin typeface="Trebuchet MS" panose="020B0603020202020204" pitchFamily="34" charset="0"/>
              </a:rPr>
              <a:t>Bigboy</a:t>
            </a:r>
            <a:r>
              <a:rPr lang="en-US" sz="1000" dirty="0">
                <a:latin typeface="Trebuchet MS" panose="020B0603020202020204" pitchFamily="34" charset="0"/>
              </a:rPr>
              <a:t> </a:t>
            </a:r>
            <a:r>
              <a:rPr lang="en-US" sz="1000" dirty="0" err="1">
                <a:latin typeface="Trebuchet MS" panose="020B0603020202020204" pitchFamily="34" charset="0"/>
              </a:rPr>
              <a:t>Mkhabela</a:t>
            </a:r>
            <a:r>
              <a:rPr lang="en-US" sz="1000" dirty="0">
                <a:latin typeface="Trebuchet MS" panose="020B0603020202020204" pitchFamily="34" charset="0"/>
              </a:rPr>
              <a:t> </a:t>
            </a:r>
          </a:p>
          <a:p>
            <a:pPr marL="0" indent="0">
              <a:lnSpc>
                <a:spcPct val="120000"/>
              </a:lnSpc>
              <a:spcBef>
                <a:spcPts val="0"/>
              </a:spcBef>
              <a:buNone/>
            </a:pPr>
            <a:endParaRPr lang="en-US" sz="1000" dirty="0">
              <a:latin typeface="Trebuchet MS" panose="020B0603020202020204" pitchFamily="34" charset="0"/>
            </a:endParaRPr>
          </a:p>
          <a:p>
            <a:pPr marL="0" indent="0">
              <a:lnSpc>
                <a:spcPct val="120000"/>
              </a:lnSpc>
              <a:spcBef>
                <a:spcPts val="0"/>
              </a:spcBef>
              <a:buNone/>
            </a:pPr>
            <a:r>
              <a:rPr lang="en-ZA" sz="1000" dirty="0">
                <a:latin typeface="Trebuchet MS" panose="020B0603020202020204" pitchFamily="34" charset="0"/>
              </a:rPr>
              <a:t>2019 </a:t>
            </a:r>
          </a:p>
          <a:p>
            <a:pPr marL="0" indent="0">
              <a:lnSpc>
                <a:spcPct val="120000"/>
              </a:lnSpc>
              <a:spcBef>
                <a:spcPts val="0"/>
              </a:spcBef>
              <a:buNone/>
            </a:pPr>
            <a:r>
              <a:rPr lang="en-ZA" sz="1000" b="1" dirty="0">
                <a:latin typeface="Trebuchet MS" panose="020B0603020202020204" pitchFamily="34" charset="0"/>
              </a:rPr>
              <a:t> </a:t>
            </a:r>
            <a:endParaRPr lang="en-ZA" sz="1000" dirty="0">
              <a:latin typeface="Trebuchet MS" panose="020B0603020202020204" pitchFamily="34" charset="0"/>
            </a:endParaRPr>
          </a:p>
          <a:p>
            <a:pPr>
              <a:lnSpc>
                <a:spcPct val="120000"/>
              </a:lnSpc>
              <a:spcBef>
                <a:spcPts val="0"/>
              </a:spcBef>
            </a:pPr>
            <a:endParaRPr lang="en-ZA" sz="1000" b="1" dirty="0">
              <a:latin typeface="Trebuchet MS" panose="020B0603020202020204" pitchFamily="34" charset="0"/>
            </a:endParaRPr>
          </a:p>
          <a:p>
            <a:pPr marL="0" indent="0">
              <a:lnSpc>
                <a:spcPct val="120000"/>
              </a:lnSpc>
              <a:spcBef>
                <a:spcPts val="0"/>
              </a:spcBef>
              <a:buNone/>
            </a:pPr>
            <a:r>
              <a:rPr lang="en-ZA" sz="1000" b="1" dirty="0">
                <a:latin typeface="Trebuchet MS" panose="020B0603020202020204" pitchFamily="34" charset="0"/>
              </a:rPr>
              <a:t>Association for Water and Rural Development (AWARD)</a:t>
            </a:r>
            <a:endParaRPr lang="en-ZA" sz="1000" dirty="0">
              <a:latin typeface="Trebuchet MS" panose="020B0603020202020204" pitchFamily="34" charset="0"/>
            </a:endParaRPr>
          </a:p>
          <a:p>
            <a:pPr marL="0" indent="0">
              <a:lnSpc>
                <a:spcPct val="120000"/>
              </a:lnSpc>
              <a:spcBef>
                <a:spcPts val="0"/>
              </a:spcBef>
              <a:buNone/>
            </a:pPr>
            <a:r>
              <a:rPr lang="en-ZA" sz="1000" b="1" dirty="0">
                <a:latin typeface="Trebuchet MS" panose="020B0603020202020204" pitchFamily="34" charset="0"/>
              </a:rPr>
              <a:t> </a:t>
            </a:r>
            <a:endParaRPr lang="en-ZA" sz="1000" dirty="0">
              <a:latin typeface="Trebuchet MS" panose="020B0603020202020204" pitchFamily="34" charset="0"/>
            </a:endParaRPr>
          </a:p>
          <a:p>
            <a:pPr marL="0" indent="0">
              <a:lnSpc>
                <a:spcPct val="120000"/>
              </a:lnSpc>
              <a:spcBef>
                <a:spcPts val="0"/>
              </a:spcBef>
              <a:buNone/>
            </a:pPr>
            <a:r>
              <a:rPr lang="en-ZA" sz="1000" dirty="0">
                <a:latin typeface="Trebuchet MS" panose="020B0603020202020204" pitchFamily="34" charset="0"/>
              </a:rPr>
              <a:t>P O Box 1919</a:t>
            </a:r>
          </a:p>
          <a:p>
            <a:pPr marL="0" indent="0">
              <a:lnSpc>
                <a:spcPct val="120000"/>
              </a:lnSpc>
              <a:spcBef>
                <a:spcPts val="0"/>
              </a:spcBef>
              <a:buNone/>
            </a:pPr>
            <a:r>
              <a:rPr lang="en-ZA" sz="1000" dirty="0">
                <a:latin typeface="Trebuchet MS" panose="020B0603020202020204" pitchFamily="34" charset="0"/>
              </a:rPr>
              <a:t>Hoedspruit 1380</a:t>
            </a:r>
          </a:p>
          <a:p>
            <a:pPr marL="0" indent="0">
              <a:lnSpc>
                <a:spcPct val="120000"/>
              </a:lnSpc>
              <a:spcBef>
                <a:spcPts val="0"/>
              </a:spcBef>
              <a:buNone/>
            </a:pPr>
            <a:r>
              <a:rPr lang="en-ZA" sz="1000" dirty="0">
                <a:latin typeface="Trebuchet MS" panose="020B0603020202020204" pitchFamily="34" charset="0"/>
              </a:rPr>
              <a:t>Limpopo, South Africa</a:t>
            </a:r>
          </a:p>
          <a:p>
            <a:pPr marL="0" indent="0">
              <a:lnSpc>
                <a:spcPct val="120000"/>
              </a:lnSpc>
              <a:spcBef>
                <a:spcPts val="0"/>
              </a:spcBef>
              <a:buNone/>
            </a:pPr>
            <a:r>
              <a:rPr lang="en-ZA" sz="1000" b="1" dirty="0">
                <a:solidFill>
                  <a:schemeClr val="accent2">
                    <a:lumMod val="75000"/>
                  </a:schemeClr>
                </a:solidFill>
                <a:latin typeface="Trebuchet MS" panose="020B0603020202020204" pitchFamily="34" charset="0"/>
              </a:rPr>
              <a:t>T</a:t>
            </a:r>
            <a:r>
              <a:rPr lang="en-ZA" sz="1000" b="1" dirty="0">
                <a:latin typeface="Trebuchet MS" panose="020B0603020202020204" pitchFamily="34" charset="0"/>
              </a:rPr>
              <a:t>    </a:t>
            </a:r>
            <a:r>
              <a:rPr lang="en-ZA" sz="1000" dirty="0">
                <a:latin typeface="Trebuchet MS" panose="020B0603020202020204" pitchFamily="34" charset="0"/>
              </a:rPr>
              <a:t>015-793 0503</a:t>
            </a:r>
          </a:p>
          <a:p>
            <a:pPr marL="0" indent="0">
              <a:lnSpc>
                <a:spcPct val="120000"/>
              </a:lnSpc>
              <a:spcBef>
                <a:spcPts val="0"/>
              </a:spcBef>
              <a:buNone/>
            </a:pPr>
            <a:r>
              <a:rPr lang="en-ZA" sz="1000" b="1" dirty="0">
                <a:solidFill>
                  <a:schemeClr val="accent2">
                    <a:lumMod val="75000"/>
                  </a:schemeClr>
                </a:solidFill>
                <a:latin typeface="Trebuchet MS" panose="020B0603020202020204" pitchFamily="34" charset="0"/>
              </a:rPr>
              <a:t>W</a:t>
            </a:r>
            <a:r>
              <a:rPr lang="en-ZA" sz="1000" b="1" dirty="0">
                <a:latin typeface="Trebuchet MS" panose="020B0603020202020204" pitchFamily="34" charset="0"/>
              </a:rPr>
              <a:t>   </a:t>
            </a:r>
            <a:r>
              <a:rPr lang="en-ZA" sz="1000" dirty="0">
                <a:latin typeface="Trebuchet MS" panose="020B0603020202020204" pitchFamily="34" charset="0"/>
              </a:rPr>
              <a:t>award.org.za </a:t>
            </a:r>
          </a:p>
          <a:p>
            <a:pPr marL="0" indent="0">
              <a:lnSpc>
                <a:spcPct val="120000"/>
              </a:lnSpc>
              <a:spcBef>
                <a:spcPts val="0"/>
              </a:spcBef>
              <a:buNone/>
            </a:pPr>
            <a:r>
              <a:rPr lang="en-ZA" sz="1000" dirty="0">
                <a:latin typeface="Trebuchet MS" panose="020B0603020202020204" pitchFamily="34" charset="0"/>
              </a:rPr>
              <a:t> </a:t>
            </a:r>
          </a:p>
          <a:p>
            <a:pPr marL="0" indent="0">
              <a:lnSpc>
                <a:spcPct val="120000"/>
              </a:lnSpc>
              <a:spcBef>
                <a:spcPts val="0"/>
              </a:spcBef>
              <a:buNone/>
            </a:pPr>
            <a:r>
              <a:rPr lang="en-ZA" sz="1000" dirty="0">
                <a:latin typeface="Trebuchet MS" panose="020B0603020202020204" pitchFamily="34" charset="0"/>
              </a:rPr>
              <a:t>Company Reg. No. 98/03011/08</a:t>
            </a:r>
          </a:p>
          <a:p>
            <a:pPr marL="0" indent="0">
              <a:lnSpc>
                <a:spcPct val="120000"/>
              </a:lnSpc>
              <a:spcBef>
                <a:spcPts val="0"/>
              </a:spcBef>
              <a:buNone/>
            </a:pPr>
            <a:r>
              <a:rPr lang="en-ZA" sz="1000" dirty="0">
                <a:latin typeface="Trebuchet MS" panose="020B0603020202020204" pitchFamily="34" charset="0"/>
              </a:rPr>
              <a:t>Non-profit org. Reg. No. 006 – 821</a:t>
            </a:r>
          </a:p>
          <a:p>
            <a:pPr marL="0" indent="0">
              <a:lnSpc>
                <a:spcPct val="170000"/>
              </a:lnSpc>
              <a:spcBef>
                <a:spcPts val="0"/>
              </a:spcBef>
              <a:buNone/>
            </a:pPr>
            <a:br>
              <a:rPr lang="en-GB" sz="1400" dirty="0"/>
            </a:br>
            <a:r>
              <a:rPr lang="en-GB" sz="1400" dirty="0"/>
              <a:t> </a:t>
            </a:r>
            <a:endParaRPr lang="en-ZA" sz="1400" dirty="0"/>
          </a:p>
          <a:p>
            <a:endParaRPr lang="en-ZA" sz="1400" dirty="0"/>
          </a:p>
        </p:txBody>
      </p:sp>
      <p:sp>
        <p:nvSpPr>
          <p:cNvPr id="5" name="Slide Number Placeholder 4"/>
          <p:cNvSpPr>
            <a:spLocks noGrp="1"/>
          </p:cNvSpPr>
          <p:nvPr>
            <p:ph type="sldNum" sz="quarter" idx="12"/>
          </p:nvPr>
        </p:nvSpPr>
        <p:spPr/>
        <p:txBody>
          <a:bodyPr/>
          <a:lstStyle/>
          <a:p>
            <a:fld id="{C8640D55-0FE3-4A7A-AE27-C608696CB6B6}" type="slidenum">
              <a:rPr lang="en-ZA" smtClean="0"/>
              <a:t>2</a:t>
            </a:fld>
            <a:endParaRPr lang="en-ZA"/>
          </a:p>
        </p:txBody>
      </p:sp>
      <p:sp>
        <p:nvSpPr>
          <p:cNvPr id="6" name="Footer Placeholder 3"/>
          <p:cNvSpPr>
            <a:spLocks noGrp="1"/>
          </p:cNvSpPr>
          <p:nvPr>
            <p:ph type="ftr" sz="quarter" idx="11"/>
          </p:nvPr>
        </p:nvSpPr>
        <p:spPr>
          <a:xfrm>
            <a:off x="381320" y="6490630"/>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2772754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570"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Mexican Poppy</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29390" t="16919" r="-1" b="1023"/>
          <a:stretch/>
        </p:blipFill>
        <p:spPr>
          <a:xfrm>
            <a:off x="793570" y="2240236"/>
            <a:ext cx="4502277" cy="3537017"/>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70395" y="939602"/>
            <a:ext cx="4130805" cy="4837651"/>
          </a:xfrm>
        </p:spPr>
        <p:txBody>
          <a:bodyPr anchor="ctr">
            <a:normAutofit/>
          </a:bodyPr>
          <a:lstStyle/>
          <a:p>
            <a:pPr marL="0" indent="0">
              <a:lnSpc>
                <a:spcPct val="100000"/>
              </a:lnSpc>
              <a:buNone/>
            </a:pPr>
            <a:r>
              <a:rPr lang="en-GB" sz="900" dirty="0">
                <a:latin typeface="Trebuchet MS" panose="020B0603020202020204" pitchFamily="34" charset="0"/>
              </a:rPr>
              <a:t>The Mexican Poppy, or </a:t>
            </a:r>
            <a:r>
              <a:rPr lang="en-GB" sz="900" i="1" dirty="0" err="1">
                <a:latin typeface="Trebuchet MS" panose="020B0603020202020204" pitchFamily="34" charset="0"/>
              </a:rPr>
              <a:t>Argemone</a:t>
            </a:r>
            <a:r>
              <a:rPr lang="en-GB" sz="900" i="1" dirty="0">
                <a:latin typeface="Trebuchet MS" panose="020B0603020202020204" pitchFamily="34" charset="0"/>
              </a:rPr>
              <a:t> </a:t>
            </a:r>
            <a:r>
              <a:rPr lang="en-GB" sz="900" i="1" dirty="0" err="1">
                <a:latin typeface="Trebuchet MS" panose="020B0603020202020204" pitchFamily="34" charset="0"/>
              </a:rPr>
              <a:t>mexicana</a:t>
            </a:r>
            <a:r>
              <a:rPr lang="en-GB" sz="900" dirty="0">
                <a:latin typeface="Trebuchet MS" panose="020B0603020202020204" pitchFamily="34" charset="0"/>
              </a:rPr>
              <a:t>, is a white-yellow flowering plant, called “food of the dead” by the ancient Aztecs and sacred to their rain god Tlaloc. It was introduced from Mexico long ago to China and is now growing wild in </a:t>
            </a:r>
            <a:r>
              <a:rPr lang="en-GB" sz="900" dirty="0" err="1">
                <a:latin typeface="Trebuchet MS" panose="020B0603020202020204" pitchFamily="34" charset="0"/>
              </a:rPr>
              <a:t>Xishuangbanna</a:t>
            </a:r>
            <a:r>
              <a:rPr lang="en-GB" sz="900" dirty="0">
                <a:latin typeface="Trebuchet MS" panose="020B0603020202020204" pitchFamily="34" charset="0"/>
              </a:rPr>
              <a:t>. It’s now widely naturalized in the United States, India, and Ethiopia.</a:t>
            </a:r>
            <a:endParaRPr lang="en-ZA" sz="900" dirty="0">
              <a:latin typeface="Trebuchet MS" panose="020B0603020202020204" pitchFamily="34" charset="0"/>
            </a:endParaRPr>
          </a:p>
          <a:p>
            <a:pPr marL="0" indent="0">
              <a:lnSpc>
                <a:spcPct val="100000"/>
              </a:lnSpc>
              <a:buNone/>
            </a:pPr>
            <a:r>
              <a:rPr lang="en-GB" sz="900" dirty="0">
                <a:solidFill>
                  <a:schemeClr val="accent6">
                    <a:lumMod val="75000"/>
                  </a:schemeClr>
                </a:solidFill>
                <a:latin typeface="Trebuchet MS" panose="020B0603020202020204" pitchFamily="34" charset="0"/>
              </a:rPr>
              <a:t>Mexican poppy e </a:t>
            </a:r>
            <a:r>
              <a:rPr lang="en-GB" sz="900" dirty="0" err="1">
                <a:solidFill>
                  <a:schemeClr val="accent6">
                    <a:lumMod val="75000"/>
                  </a:schemeClr>
                </a:solidFill>
                <a:latin typeface="Trebuchet MS" panose="020B0603020202020204" pitchFamily="34" charset="0"/>
              </a:rPr>
              <a:t>bitšwa</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bahu</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tṥwa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nageng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Mexico </a:t>
            </a:r>
            <a:r>
              <a:rPr lang="en-GB" sz="900" dirty="0" err="1">
                <a:solidFill>
                  <a:schemeClr val="accent6">
                    <a:lumMod val="75000"/>
                  </a:schemeClr>
                </a:solidFill>
                <a:latin typeface="Trebuchet MS" panose="020B0603020202020204" pitchFamily="34" charset="0"/>
              </a:rPr>
              <a:t>eupša</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humanega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mafeseng</a:t>
            </a:r>
            <a:r>
              <a:rPr lang="en-GB" sz="900" dirty="0">
                <a:solidFill>
                  <a:schemeClr val="accent6">
                    <a:lumMod val="75000"/>
                  </a:schemeClr>
                </a:solidFill>
                <a:latin typeface="Trebuchet MS" panose="020B0603020202020204" pitchFamily="34" charset="0"/>
              </a:rPr>
              <a:t> a China, United States, India le Ethiopia, Africa </a:t>
            </a:r>
            <a:r>
              <a:rPr lang="en-GB" sz="900" dirty="0" err="1">
                <a:solidFill>
                  <a:schemeClr val="accent6">
                    <a:lumMod val="75000"/>
                  </a:schemeClr>
                </a:solidFill>
                <a:latin typeface="Trebuchet MS" panose="020B0603020202020204" pitchFamily="34" charset="0"/>
              </a:rPr>
              <a:t>Borwa</a:t>
            </a:r>
            <a:r>
              <a:rPr lang="en-GB" sz="900" dirty="0">
                <a:solidFill>
                  <a:schemeClr val="accent6">
                    <a:lumMod val="75000"/>
                  </a:schemeClr>
                </a:solidFill>
                <a:latin typeface="Trebuchet MS" panose="020B0603020202020204" pitchFamily="34" charset="0"/>
              </a:rPr>
              <a:t>.</a:t>
            </a:r>
            <a:endParaRPr lang="en-ZA" sz="900" dirty="0">
              <a:solidFill>
                <a:schemeClr val="accent6">
                  <a:lumMod val="75000"/>
                </a:schemeClr>
              </a:solidFill>
              <a:latin typeface="Trebuchet MS" panose="020B0603020202020204" pitchFamily="34" charset="0"/>
            </a:endParaRPr>
          </a:p>
          <a:p>
            <a:pPr marL="0" indent="0">
              <a:lnSpc>
                <a:spcPct val="100000"/>
              </a:lnSpc>
              <a:buNone/>
            </a:pPr>
            <a:r>
              <a:rPr lang="en-GB" sz="900" b="1" dirty="0">
                <a:latin typeface="Trebuchet MS" panose="020B0603020202020204" pitchFamily="34" charset="0"/>
              </a:rPr>
              <a:t>Medicinal uses and health benefits are summarized below:</a:t>
            </a:r>
            <a:endParaRPr lang="en-ZA" sz="900" b="1"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 skin problem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letlalo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Heal wounds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mabadi</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Mosquito repellent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koba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menang</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Impotency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palelwa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bana</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Ringworm / </a:t>
            </a:r>
            <a:r>
              <a:rPr lang="en-GB" sz="900" dirty="0" err="1">
                <a:solidFill>
                  <a:schemeClr val="accent6">
                    <a:lumMod val="75000"/>
                  </a:schemeClr>
                </a:solidFill>
                <a:latin typeface="Trebuchet MS" panose="020B0603020202020204" pitchFamily="34" charset="0"/>
              </a:rPr>
              <a:t>Ea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tṥwile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dipudi</a:t>
            </a:r>
            <a:endParaRPr lang="en-ZA" sz="900" dirty="0">
              <a:solidFill>
                <a:schemeClr val="accent6">
                  <a:lumMod val="75000"/>
                </a:schemeClr>
              </a:solidFill>
              <a:latin typeface="Trebuchet MS" panose="020B0603020202020204" pitchFamily="34" charset="0"/>
            </a:endParaRPr>
          </a:p>
          <a:p>
            <a:pPr>
              <a:lnSpc>
                <a:spcPct val="100000"/>
              </a:lnSpc>
              <a:buFont typeface="Wingdings" panose="05000000000000000000" pitchFamily="2" charset="2"/>
              <a:buChar char="§"/>
            </a:pPr>
            <a:r>
              <a:rPr lang="en-GB" sz="900" dirty="0">
                <a:latin typeface="Trebuchet MS" panose="020B0603020202020204" pitchFamily="34" charset="0"/>
              </a:rPr>
              <a:t>The extract of fresh seeds is helpful for herpes sores, warts, skin infections, itching, skin diseases, jaundice and dropsy / </a:t>
            </a:r>
            <a:r>
              <a:rPr lang="en-GB" sz="900" dirty="0">
                <a:solidFill>
                  <a:schemeClr val="accent6">
                    <a:lumMod val="75000"/>
                  </a:schemeClr>
                </a:solidFill>
                <a:latin typeface="Trebuchet MS" panose="020B0603020202020204" pitchFamily="34" charset="0"/>
              </a:rPr>
              <a:t>Meets a go </a:t>
            </a:r>
            <a:r>
              <a:rPr lang="en-GB" sz="900" dirty="0" err="1">
                <a:solidFill>
                  <a:schemeClr val="accent6">
                    <a:lumMod val="75000"/>
                  </a:schemeClr>
                </a:solidFill>
                <a:latin typeface="Trebuchet MS" panose="020B0603020202020204" pitchFamily="34" charset="0"/>
              </a:rPr>
              <a:t>tṥwa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peung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Mexican poppy a </a:t>
            </a:r>
            <a:r>
              <a:rPr lang="en-GB" sz="900" dirty="0" err="1">
                <a:solidFill>
                  <a:schemeClr val="accent6">
                    <a:lumMod val="75000"/>
                  </a:schemeClr>
                </a:solidFill>
                <a:latin typeface="Trebuchet MS" panose="020B0603020202020204" pitchFamily="34" charset="0"/>
              </a:rPr>
              <a:t>bohlokwa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malwetṥi</a:t>
            </a:r>
            <a:r>
              <a:rPr lang="en-GB" sz="900" dirty="0">
                <a:solidFill>
                  <a:schemeClr val="accent6">
                    <a:lumMod val="75000"/>
                  </a:schemeClr>
                </a:solidFill>
                <a:latin typeface="Trebuchet MS" panose="020B0603020202020204" pitchFamily="34" charset="0"/>
              </a:rPr>
              <a:t> a </a:t>
            </a:r>
            <a:r>
              <a:rPr lang="en-US" sz="900" dirty="0" err="1">
                <a:solidFill>
                  <a:schemeClr val="accent6">
                    <a:lumMod val="75000"/>
                  </a:schemeClr>
                </a:solidFill>
                <a:latin typeface="Trebuchet MS" panose="020B0603020202020204" pitchFamily="34" charset="0"/>
              </a:rPr>
              <a:t>letlalo</a:t>
            </a:r>
            <a:r>
              <a:rPr lang="en-US" sz="900" dirty="0">
                <a:solidFill>
                  <a:schemeClr val="accent6">
                    <a:lumMod val="75000"/>
                  </a:schemeClr>
                </a:solidFill>
                <a:latin typeface="Trebuchet MS" panose="020B0603020202020204" pitchFamily="34" charset="0"/>
              </a:rPr>
              <a:t>, </a:t>
            </a:r>
            <a:r>
              <a:rPr lang="en-US" sz="900" dirty="0" err="1">
                <a:solidFill>
                  <a:schemeClr val="accent6">
                    <a:lumMod val="75000"/>
                  </a:schemeClr>
                </a:solidFill>
                <a:latin typeface="Trebuchet MS" panose="020B0603020202020204" pitchFamily="34" charset="0"/>
              </a:rPr>
              <a:t>dintho</a:t>
            </a:r>
            <a:r>
              <a:rPr lang="en-US" sz="900" dirty="0">
                <a:solidFill>
                  <a:schemeClr val="accent6">
                    <a:lumMod val="75000"/>
                  </a:schemeClr>
                </a:solidFill>
                <a:latin typeface="Trebuchet MS" panose="020B0603020202020204" pitchFamily="34" charset="0"/>
              </a:rPr>
              <a:t> le </a:t>
            </a:r>
            <a:r>
              <a:rPr lang="en-US" sz="900" dirty="0" err="1">
                <a:solidFill>
                  <a:schemeClr val="accent6">
                    <a:lumMod val="75000"/>
                  </a:schemeClr>
                </a:solidFill>
                <a:latin typeface="Trebuchet MS" panose="020B0603020202020204" pitchFamily="34" charset="0"/>
              </a:rPr>
              <a:t>mamokebe</a:t>
            </a:r>
            <a:r>
              <a:rPr lang="en-US"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a:buFont typeface="Wingdings" panose="05000000000000000000" pitchFamily="2" charset="2"/>
              <a:buChar char="§"/>
            </a:pP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41870" y="6492875"/>
            <a:ext cx="2228850" cy="365125"/>
          </a:xfrm>
        </p:spPr>
        <p:txBody>
          <a:bodyPr/>
          <a:lstStyle/>
          <a:p>
            <a:fld id="{C8640D55-0FE3-4A7A-AE27-C608696CB6B6}" type="slidenum">
              <a:rPr lang="en-ZA" smtClean="0"/>
              <a:t>20</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766344" y="6356352"/>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1726515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66"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Mint</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t="2100" b="22368"/>
          <a:stretch/>
        </p:blipFill>
        <p:spPr>
          <a:xfrm>
            <a:off x="819728" y="2236573"/>
            <a:ext cx="4502278" cy="3512766"/>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86400" y="529389"/>
            <a:ext cx="4082143" cy="5826963"/>
          </a:xfrm>
        </p:spPr>
        <p:txBody>
          <a:bodyPr anchor="ctr">
            <a:normAutofit/>
          </a:bodyPr>
          <a:lstStyle/>
          <a:p>
            <a:pPr marL="0" indent="0">
              <a:buNone/>
            </a:pPr>
            <a:r>
              <a:rPr lang="en-GB" sz="900" dirty="0">
                <a:latin typeface="Trebuchet MS" panose="020B0603020202020204" pitchFamily="34" charset="0"/>
              </a:rPr>
              <a:t>Mint leaves can refer to any plant in the </a:t>
            </a:r>
            <a:r>
              <a:rPr lang="en-GB" sz="900" dirty="0" err="1">
                <a:latin typeface="Trebuchet MS" panose="020B0603020202020204" pitchFamily="34" charset="0"/>
              </a:rPr>
              <a:t>Mentha</a:t>
            </a:r>
            <a:r>
              <a:rPr lang="en-GB" sz="900" dirty="0">
                <a:latin typeface="Trebuchet MS" panose="020B0603020202020204" pitchFamily="34" charset="0"/>
              </a:rPr>
              <a:t> genus, but the term is most often used to refer to peppermint and spearmint, the two most common types of mint plant. Spearmint is a plant with a sweet flavour that works well in many recipes while peppermint has a higher concentration of menthol, which accounts for many of the medicinal uses of mint leaves. </a:t>
            </a:r>
            <a:endParaRPr lang="en-ZA" sz="900" dirty="0">
              <a:latin typeface="Trebuchet MS" panose="020B0603020202020204" pitchFamily="34" charset="0"/>
            </a:endParaRPr>
          </a:p>
          <a:p>
            <a:pPr marL="0" indent="0">
              <a:buNone/>
            </a:pPr>
            <a:r>
              <a:rPr lang="en-GB" sz="900" dirty="0" err="1">
                <a:solidFill>
                  <a:schemeClr val="accent6">
                    <a:lumMod val="75000"/>
                  </a:schemeClr>
                </a:solidFill>
                <a:latin typeface="Trebuchet MS" panose="020B0603020202020204" pitchFamily="34" charset="0"/>
              </a:rPr>
              <a:t>Legoro</a:t>
            </a:r>
            <a:r>
              <a:rPr lang="en-GB" sz="900" dirty="0">
                <a:solidFill>
                  <a:schemeClr val="accent6">
                    <a:lumMod val="75000"/>
                  </a:schemeClr>
                </a:solidFill>
                <a:latin typeface="Trebuchet MS" panose="020B0603020202020204" pitchFamily="34" charset="0"/>
              </a:rPr>
              <a:t> la menthe genus le </a:t>
            </a:r>
            <a:r>
              <a:rPr lang="en-GB" sz="900" dirty="0" err="1">
                <a:solidFill>
                  <a:schemeClr val="accent6">
                    <a:lumMod val="75000"/>
                  </a:schemeClr>
                </a:solidFill>
                <a:latin typeface="Trebuchet MS" panose="020B0603020202020204" pitchFamily="34" charset="0"/>
              </a:rPr>
              <a:t>akaretša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matlakala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fapafapanego</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mint. Peppermint le spearmint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dimela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pedi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bitšwa</a:t>
            </a:r>
            <a:r>
              <a:rPr lang="en-GB" sz="900" dirty="0">
                <a:solidFill>
                  <a:schemeClr val="accent6">
                    <a:lumMod val="75000"/>
                  </a:schemeClr>
                </a:solidFill>
                <a:latin typeface="Trebuchet MS" panose="020B0603020202020204" pitchFamily="34" charset="0"/>
              </a:rPr>
              <a:t> mint. </a:t>
            </a:r>
            <a:r>
              <a:rPr lang="en-GB" sz="900" dirty="0" err="1">
                <a:solidFill>
                  <a:schemeClr val="accent6">
                    <a:lumMod val="75000"/>
                  </a:schemeClr>
                </a:solidFill>
                <a:latin typeface="Trebuchet MS" panose="020B0603020202020204" pitchFamily="34" charset="0"/>
              </a:rPr>
              <a:t>Dimela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tse</a:t>
            </a:r>
            <a:r>
              <a:rPr lang="en-GB" sz="900" dirty="0">
                <a:solidFill>
                  <a:schemeClr val="accent6">
                    <a:lumMod val="75000"/>
                  </a:schemeClr>
                </a:solidFill>
                <a:latin typeface="Trebuchet MS" panose="020B0603020202020204" pitchFamily="34" charset="0"/>
              </a:rPr>
              <a:t> di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gabedi</a:t>
            </a:r>
            <a:r>
              <a:rPr lang="en-GB" sz="900" dirty="0">
                <a:solidFill>
                  <a:schemeClr val="accent6">
                    <a:lumMod val="75000"/>
                  </a:schemeClr>
                </a:solidFill>
                <a:latin typeface="Trebuchet MS" panose="020B0603020202020204" pitchFamily="34" charset="0"/>
              </a:rPr>
              <a:t> le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a:t>
            </a:r>
            <a:endParaRPr lang="en-ZA" sz="900" dirty="0">
              <a:solidFill>
                <a:schemeClr val="accent6">
                  <a:lumMod val="75000"/>
                </a:schemeClr>
              </a:solidFill>
              <a:latin typeface="Trebuchet MS" panose="020B0603020202020204" pitchFamily="34" charset="0"/>
            </a:endParaRPr>
          </a:p>
          <a:p>
            <a:pPr marL="0" indent="0">
              <a:spcBef>
                <a:spcPts val="0"/>
              </a:spcBef>
              <a:buNone/>
            </a:pPr>
            <a:endParaRPr lang="en-ZA" sz="900" dirty="0">
              <a:latin typeface="Trebuchet MS" panose="020B0603020202020204" pitchFamily="34" charset="0"/>
            </a:endParaRPr>
          </a:p>
          <a:p>
            <a:pPr marL="0" indent="0">
              <a:buNone/>
            </a:pPr>
            <a:r>
              <a:rPr lang="en-GB" sz="900" b="1" dirty="0">
                <a:latin typeface="Trebuchet MS" panose="020B0603020202020204" pitchFamily="34" charset="0"/>
              </a:rPr>
              <a:t>Medicinal uses and health benefits are summarized below:</a:t>
            </a:r>
            <a:endParaRPr lang="en-ZA" sz="900" dirty="0">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Improve digestive health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mala gore a </a:t>
            </a:r>
            <a:r>
              <a:rPr lang="en-GB" sz="900" dirty="0" err="1">
                <a:solidFill>
                  <a:schemeClr val="accent6">
                    <a:lumMod val="75000"/>
                  </a:schemeClr>
                </a:solidFill>
                <a:latin typeface="Trebuchet MS" panose="020B0603020202020204" pitchFamily="34" charset="0"/>
              </a:rPr>
              <a:t>šile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botše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May relieve cold symptoms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kgona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lwantšha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mokome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Assist in oral hygiene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hlwekisha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legano</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Boost brain function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fepa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bjoko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kadijo</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bo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bereke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botse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Soothe breastfeeding pain /</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bohloko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mosadi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nyantšha</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Decrease indigestion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šilege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39693" y="6466482"/>
            <a:ext cx="2228850" cy="365125"/>
          </a:xfrm>
        </p:spPr>
        <p:txBody>
          <a:bodyPr/>
          <a:lstStyle/>
          <a:p>
            <a:fld id="{C8640D55-0FE3-4A7A-AE27-C608696CB6B6}" type="slidenum">
              <a:rPr lang="en-ZA" smtClean="0"/>
              <a:t>21</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819728" y="6477044"/>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2330278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055"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Rocket</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5992" r="9479" b="-233"/>
          <a:stretch/>
        </p:blipFill>
        <p:spPr>
          <a:xfrm>
            <a:off x="802074" y="2198745"/>
            <a:ext cx="4515789" cy="3643823"/>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86400" y="939602"/>
            <a:ext cx="3967843" cy="4837651"/>
          </a:xfrm>
        </p:spPr>
        <p:txBody>
          <a:bodyPr anchor="ctr">
            <a:normAutofit/>
          </a:bodyPr>
          <a:lstStyle/>
          <a:p>
            <a:pPr marL="0" indent="0">
              <a:lnSpc>
                <a:spcPct val="100000"/>
              </a:lnSpc>
              <a:buNone/>
            </a:pPr>
            <a:r>
              <a:rPr lang="en-GB" sz="900" b="1" dirty="0">
                <a:latin typeface="Trebuchet MS" panose="020B0603020202020204" pitchFamily="34" charset="0"/>
              </a:rPr>
              <a:t>Medicinal uses and health benefits are summarized below:</a:t>
            </a:r>
            <a:endParaRPr lang="en-ZA" sz="900" dirty="0">
              <a:latin typeface="Trebuchet MS" panose="020B0603020202020204" pitchFamily="34" charset="0"/>
            </a:endParaRPr>
          </a:p>
          <a:p>
            <a:pPr>
              <a:lnSpc>
                <a:spcPct val="100000"/>
              </a:lnSpc>
              <a:buFont typeface="Wingdings" panose="05000000000000000000" pitchFamily="2" charset="2"/>
              <a:buChar char="§"/>
            </a:pPr>
            <a:r>
              <a:rPr lang="en-GB" sz="900" dirty="0">
                <a:latin typeface="Trebuchet MS" panose="020B0603020202020204" pitchFamily="34" charset="0"/>
              </a:rPr>
              <a:t>Rocket is rich in vitamin K (contains 109mg per 100 grams) which promotes a healthy heart, bones and skin. Vitamin K regulates blood clotting so that your injuries heal when you get hurt. It also helps regulate blood pressure for a healthier heart and ensures calcium is carried to your bones / </a:t>
            </a:r>
            <a:r>
              <a:rPr lang="en-GB" sz="900" dirty="0">
                <a:solidFill>
                  <a:schemeClr val="accent6">
                    <a:lumMod val="75000"/>
                  </a:schemeClr>
                </a:solidFill>
                <a:latin typeface="Trebuchet MS" panose="020B0603020202020204" pitchFamily="34" charset="0"/>
              </a:rPr>
              <a:t>Rocket e fa </a:t>
            </a:r>
            <a:r>
              <a:rPr lang="en-GB" sz="900" dirty="0" err="1">
                <a:solidFill>
                  <a:schemeClr val="accent6">
                    <a:lumMod val="75000"/>
                  </a:schemeClr>
                </a:solidFill>
                <a:latin typeface="Trebuchet MS" panose="020B0603020202020204" pitchFamily="34" charset="0"/>
              </a:rPr>
              <a:t>mmele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Vithamin</a:t>
            </a:r>
            <a:r>
              <a:rPr lang="en-GB" sz="900" dirty="0">
                <a:solidFill>
                  <a:schemeClr val="accent6">
                    <a:lumMod val="75000"/>
                  </a:schemeClr>
                </a:solidFill>
                <a:latin typeface="Trebuchet MS" panose="020B0603020202020204" pitchFamily="34" charset="0"/>
              </a:rPr>
              <a:t> K.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fihliša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Khalsium</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marapong</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loketše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pelo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Vitamine</a:t>
            </a:r>
            <a:r>
              <a:rPr lang="en-GB" sz="900" dirty="0">
                <a:solidFill>
                  <a:schemeClr val="accent6">
                    <a:lumMod val="75000"/>
                  </a:schemeClr>
                </a:solidFill>
                <a:latin typeface="Trebuchet MS" panose="020B0603020202020204" pitchFamily="34" charset="0"/>
              </a:rPr>
              <a:t> K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sepele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legore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gobetša</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phakiše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fole</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magolo</a:t>
            </a:r>
            <a:r>
              <a:rPr lang="en-GB" sz="900" dirty="0">
                <a:solidFill>
                  <a:schemeClr val="accent6">
                    <a:lumMod val="75000"/>
                  </a:schemeClr>
                </a:solidFill>
                <a:latin typeface="Trebuchet MS" panose="020B0603020202020204" pitchFamily="34" charset="0"/>
              </a:rPr>
              <a:t> ( High blood pressure) a </a:t>
            </a:r>
            <a:r>
              <a:rPr lang="en-GB" sz="900" dirty="0" err="1">
                <a:solidFill>
                  <a:schemeClr val="accent6">
                    <a:lumMod val="75000"/>
                  </a:schemeClr>
                </a:solidFill>
                <a:latin typeface="Trebuchet MS" panose="020B0603020202020204" pitchFamily="34" charset="0"/>
              </a:rPr>
              <a:t>laolege</a:t>
            </a:r>
            <a:endParaRPr lang="en-ZA" sz="900" dirty="0">
              <a:solidFill>
                <a:schemeClr val="accent6">
                  <a:lumMod val="75000"/>
                </a:schemeClr>
              </a:solidFill>
              <a:latin typeface="Trebuchet MS" panose="020B0603020202020204" pitchFamily="34" charset="0"/>
            </a:endParaRPr>
          </a:p>
          <a:p>
            <a:pPr>
              <a:lnSpc>
                <a:spcPct val="100000"/>
              </a:lnSpc>
              <a:buFont typeface="Wingdings" panose="05000000000000000000" pitchFamily="2" charset="2"/>
              <a:buChar char="§"/>
            </a:pPr>
            <a:r>
              <a:rPr lang="en-GB" sz="900" dirty="0">
                <a:latin typeface="Trebuchet MS" panose="020B0603020202020204" pitchFamily="34" charset="0"/>
              </a:rPr>
              <a:t>Boost eyesight with rocket. Two antioxidants, lutein and zeaxanthin, are found in rocket. These antioxidants protect the macula of your eye from degeneration. They also guard against damage caused by UV light and blue light / </a:t>
            </a:r>
            <a:r>
              <a:rPr lang="en-GB" sz="900" dirty="0">
                <a:solidFill>
                  <a:schemeClr val="accent6">
                    <a:lumMod val="75000"/>
                  </a:schemeClr>
                </a:solidFill>
                <a:latin typeface="Trebuchet MS" panose="020B0603020202020204" pitchFamily="34" charset="0"/>
              </a:rPr>
              <a:t>Rocket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kaonafatša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pono</a:t>
            </a:r>
            <a:r>
              <a:rPr lang="en-GB" sz="900" dirty="0">
                <a:solidFill>
                  <a:schemeClr val="accent6">
                    <a:lumMod val="75000"/>
                  </a:schemeClr>
                </a:solidFill>
                <a:latin typeface="Trebuchet MS" panose="020B0603020202020204" pitchFamily="34" charset="0"/>
              </a:rPr>
              <a:t>.) Rocket e </a:t>
            </a:r>
            <a:r>
              <a:rPr lang="en-GB" sz="900" dirty="0" err="1">
                <a:solidFill>
                  <a:schemeClr val="accent6">
                    <a:lumMod val="75000"/>
                  </a:schemeClr>
                </a:solidFill>
                <a:latin typeface="Trebuchet MS" panose="020B0603020202020204" pitchFamily="34" charset="0"/>
              </a:rPr>
              <a:t>šireletša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mahlasedi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letšatši</a:t>
            </a:r>
            <a:r>
              <a:rPr lang="en-GB" sz="900" dirty="0">
                <a:solidFill>
                  <a:schemeClr val="accent6">
                    <a:lumMod val="75000"/>
                  </a:schemeClr>
                </a:solidFill>
                <a:latin typeface="Trebuchet MS" panose="020B0603020202020204" pitchFamily="34" charset="0"/>
              </a:rPr>
              <a:t> (UV) gore </a:t>
            </a:r>
            <a:r>
              <a:rPr lang="en-GB" sz="900" dirty="0" err="1">
                <a:solidFill>
                  <a:schemeClr val="accent6">
                    <a:lumMod val="75000"/>
                  </a:schemeClr>
                </a:solidFill>
                <a:latin typeface="Trebuchet MS" panose="020B0603020202020204" pitchFamily="34" charset="0"/>
              </a:rPr>
              <a:t>esa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mahlo</a:t>
            </a:r>
            <a:endParaRPr lang="en-ZA" sz="900" dirty="0">
              <a:solidFill>
                <a:schemeClr val="accent6">
                  <a:lumMod val="75000"/>
                </a:schemeClr>
              </a:solidFill>
              <a:latin typeface="Trebuchet MS" panose="020B0603020202020204" pitchFamily="34" charset="0"/>
            </a:endParaRPr>
          </a:p>
          <a:p>
            <a:pPr>
              <a:lnSpc>
                <a:spcPct val="100000"/>
              </a:lnSpc>
              <a:buFont typeface="Wingdings" panose="05000000000000000000" pitchFamily="2" charset="2"/>
              <a:buChar char="§"/>
            </a:pPr>
            <a:r>
              <a:rPr lang="en-GB" sz="900" dirty="0">
                <a:latin typeface="Trebuchet MS" panose="020B0603020202020204" pitchFamily="34" charset="0"/>
              </a:rPr>
              <a:t>Protect against cancer. Like other cruciferous vegetables, rocket contains </a:t>
            </a:r>
            <a:r>
              <a:rPr lang="en-GB" sz="900" dirty="0" err="1">
                <a:latin typeface="Trebuchet MS" panose="020B0603020202020204" pitchFamily="34" charset="0"/>
              </a:rPr>
              <a:t>glucosinolates</a:t>
            </a:r>
            <a:r>
              <a:rPr lang="en-GB" sz="900" dirty="0">
                <a:latin typeface="Trebuchet MS" panose="020B0603020202020204" pitchFamily="34" charset="0"/>
              </a:rPr>
              <a:t> which are broken down into powerful compounds in the body. These compounds protect your cells from damage and have been shown to inactivate cancer cells </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thusa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thibelo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kankere</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41870" y="6492874"/>
            <a:ext cx="2228850" cy="365125"/>
          </a:xfrm>
        </p:spPr>
        <p:txBody>
          <a:bodyPr/>
          <a:lstStyle/>
          <a:p>
            <a:fld id="{C8640D55-0FE3-4A7A-AE27-C608696CB6B6}" type="slidenum">
              <a:rPr lang="en-ZA" smtClean="0"/>
              <a:t>22</a:t>
            </a:fld>
            <a:endParaRPr lang="en-ZA"/>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766344" y="6492875"/>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2411145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583" y="888194"/>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Rosemary</a:t>
            </a:r>
            <a:endParaRPr lang="en-ZA" sz="1950" dirty="0">
              <a:latin typeface="Trebuchet MS" panose="020B0603020202020204" pitchFamily="34" charset="0"/>
            </a:endParaRPr>
          </a:p>
        </p:txBody>
      </p:sp>
      <p:pic>
        <p:nvPicPr>
          <p:cNvPr id="5" name="Content Placeholder 4"/>
          <p:cNvPicPr>
            <a:picLocks noGrp="1"/>
          </p:cNvPicPr>
          <p:nvPr>
            <p:ph sz="half" idx="1"/>
          </p:nvPr>
        </p:nvPicPr>
        <p:blipFill rotWithShape="1">
          <a:blip r:embed="rId3" cstate="email">
            <a:extLst>
              <a:ext uri="{28A0092B-C50C-407E-A947-70E740481C1C}">
                <a14:useLocalDpi xmlns:a14="http://schemas.microsoft.com/office/drawing/2010/main" val="0"/>
              </a:ext>
            </a:extLst>
          </a:blip>
          <a:srcRect l="12854" r="10435"/>
          <a:stretch/>
        </p:blipFill>
        <p:spPr bwMode="auto">
          <a:xfrm>
            <a:off x="816778" y="2133013"/>
            <a:ext cx="4502277" cy="3642805"/>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4" name="Content Placeholder 3"/>
          <p:cNvSpPr>
            <a:spLocks noGrp="1"/>
          </p:cNvSpPr>
          <p:nvPr>
            <p:ph sz="half" idx="2"/>
          </p:nvPr>
        </p:nvSpPr>
        <p:spPr>
          <a:xfrm>
            <a:off x="5500255" y="888194"/>
            <a:ext cx="3905002" cy="4969270"/>
          </a:xfrm>
        </p:spPr>
        <p:txBody>
          <a:bodyPr anchor="ctr">
            <a:noAutofit/>
          </a:bodyPr>
          <a:lstStyle/>
          <a:p>
            <a:pPr marL="0" indent="0">
              <a:lnSpc>
                <a:spcPct val="100000"/>
              </a:lnSpc>
              <a:spcBef>
                <a:spcPts val="0"/>
              </a:spcBef>
              <a:buNone/>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Rosemary is a fragrant evergreen herb native to the Mediterranean. It is used as a culinary condiment, to make bodily perfumes  and for its potential health benefits. </a:t>
            </a:r>
            <a:endParaRPr lang="en-ZA"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Rosemary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mo</a:t>
            </a:r>
            <a:r>
              <a:rPr lang="en-GB" sz="900" dirty="0" err="1">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rPr>
              <a:t>ṥ</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unkwane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wa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mongko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w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bose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Rosemary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tlhago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tswa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nageng</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a:t>
            </a:r>
            <a:r>
              <a:rPr lang="en-GB" sz="900" dirty="0" err="1">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rPr>
              <a:t>ṥ</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wela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Mediterranean. 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šomišwa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dira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ditlolo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gape 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na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mohola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mmeleng</a:t>
            </a:r>
            <a:r>
              <a:rPr lang="en-GB" sz="900" dirty="0">
                <a:solidFill>
                  <a:srgbClr val="0097A9"/>
                </a:solidFill>
                <a:latin typeface="Trebuchet MS" panose="020B0603020202020204" pitchFamily="34" charset="0"/>
                <a:ea typeface="Times New Roman" panose="02020603050405020304" pitchFamily="18" charset="0"/>
                <a:cs typeface="Times New Roman" panose="02020603050405020304" pitchFamily="18" charset="0"/>
              </a:rPr>
              <a:t>.</a:t>
            </a:r>
            <a:endParaRPr lang="en-ZA"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GB" sz="900" b="1"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900" b="1"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Medicinal uses and health benefits are summarized below:</a:t>
            </a:r>
            <a:endParaRPr lang="en-ZA"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Antioxidants and anti-inflammatory compounds /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tuša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lwešana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ditwatši</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mmeleng</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ga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mmogo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fodiša</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Improving digestion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hlohloletša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tšhilego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ya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dijo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maleng</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Enhancing memory and concentration /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thuša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monagano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tsepamiše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kgopolo</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Neurological protection /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thuša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šireletša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megala-tšhika</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Prevent brain aging /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šireletša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tšofala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bja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bjoko</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Cancer /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lwešana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bolwetši</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bja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Kankere</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Protection against muscular degeneration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thusa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tšhireletšo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ya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mešifa</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Heartburn, peptic ulcers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laola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seokelelo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dišo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teng</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Backache /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thuša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fokotša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bohloko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bja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mokokotlo</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Diabetes /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Lwešana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bolwetši</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bja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swikiri</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Treatment of mental and emotional </a:t>
            </a:r>
            <a:r>
              <a:rPr lang="en-GB" sz="900" dirty="0">
                <a:solidFill>
                  <a:schemeClr val="tx1">
                    <a:lumMod val="75000"/>
                    <a:lumOff val="25000"/>
                  </a:schemeClr>
                </a:solidFill>
                <a:latin typeface="Trebuchet MS" panose="020B0603020202020204" pitchFamily="34" charset="0"/>
                <a:ea typeface="Times New Roman" panose="02020603050405020304" pitchFamily="18" charset="0"/>
                <a:cs typeface="Times New Roman" panose="02020603050405020304" pitchFamily="18" charset="0"/>
              </a:rPr>
              <a:t>stress / </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thuša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monagano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gore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otlolloge</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a:xfrm>
            <a:off x="7341870" y="6492874"/>
            <a:ext cx="2228850" cy="365125"/>
          </a:xfrm>
        </p:spPr>
        <p:txBody>
          <a:bodyPr/>
          <a:lstStyle/>
          <a:p>
            <a:fld id="{C8640D55-0FE3-4A7A-AE27-C608696CB6B6}" type="slidenum">
              <a:rPr lang="en-ZA" smtClean="0"/>
              <a:t>23</a:t>
            </a:fld>
            <a:endParaRPr lang="en-ZA" dirty="0"/>
          </a:p>
        </p:txBody>
      </p:sp>
      <p:pic>
        <p:nvPicPr>
          <p:cNvPr id="9" name="Picture 8"/>
          <p:cNvPicPr/>
          <p:nvPr/>
        </p:nvPicPr>
        <p:blipFill>
          <a:blip r:embed="rId4"/>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766344" y="6492875"/>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2008510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262"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err="1">
                <a:latin typeface="Trebuchet MS" panose="020B0603020202020204" pitchFamily="34" charset="0"/>
              </a:rPr>
              <a:t>Sourfig</a:t>
            </a:r>
            <a:r>
              <a:rPr lang="en-US" sz="1950" dirty="0">
                <a:latin typeface="Trebuchet MS" panose="020B0603020202020204" pitchFamily="34" charset="0"/>
              </a:rPr>
              <a:t> (Yellow flower) </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t="4302" b="17361"/>
          <a:stretch/>
        </p:blipFill>
        <p:spPr>
          <a:xfrm>
            <a:off x="803280" y="2173834"/>
            <a:ext cx="4502277" cy="3603419"/>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81828" y="457200"/>
            <a:ext cx="4021401" cy="6013452"/>
          </a:xfrm>
        </p:spPr>
        <p:txBody>
          <a:bodyPr anchor="ctr">
            <a:normAutofit/>
          </a:bodyPr>
          <a:lstStyle/>
          <a:p>
            <a:pPr marL="0" indent="0">
              <a:lnSpc>
                <a:spcPct val="100000"/>
              </a:lnSpc>
              <a:buNone/>
            </a:pPr>
            <a:r>
              <a:rPr lang="en-GB" sz="900" i="1" dirty="0" err="1">
                <a:latin typeface="Trebuchet MS" panose="020B0603020202020204" pitchFamily="34" charset="0"/>
              </a:rPr>
              <a:t>Carbobrotus</a:t>
            </a:r>
            <a:r>
              <a:rPr lang="en-GB" sz="900" i="1" dirty="0">
                <a:latin typeface="Trebuchet MS" panose="020B0603020202020204" pitchFamily="34" charset="0"/>
              </a:rPr>
              <a:t> edulis </a:t>
            </a:r>
            <a:r>
              <a:rPr lang="en-GB" sz="900" dirty="0">
                <a:latin typeface="Trebuchet MS" panose="020B0603020202020204" pitchFamily="34" charset="0"/>
              </a:rPr>
              <a:t>/ </a:t>
            </a:r>
            <a:r>
              <a:rPr lang="en-GB" sz="900" dirty="0" err="1">
                <a:latin typeface="Trebuchet MS" panose="020B0603020202020204" pitchFamily="34" charset="0"/>
              </a:rPr>
              <a:t>Sourfig</a:t>
            </a:r>
            <a:r>
              <a:rPr lang="en-GB" sz="900" dirty="0">
                <a:latin typeface="Trebuchet MS" panose="020B0603020202020204" pitchFamily="34" charset="0"/>
              </a:rPr>
              <a:t> is indigenous to the Western Cape Province in South Africa.  Today it is grown all over the world.  It is a fleshy, succulent mat-like creeper bearing large yellow flowers followed by conical, reddish-brown, fleshy fruit capsules.  Is drought tolerant and will do well in sun or partial shade.</a:t>
            </a:r>
          </a:p>
          <a:p>
            <a:pPr marL="0" indent="0">
              <a:lnSpc>
                <a:spcPct val="100000"/>
              </a:lnSpc>
              <a:buNone/>
            </a:pPr>
            <a:r>
              <a:rPr lang="en-GB" sz="900" dirty="0" err="1">
                <a:solidFill>
                  <a:schemeClr val="accent6">
                    <a:lumMod val="75000"/>
                  </a:schemeClr>
                </a:solidFill>
                <a:latin typeface="Trebuchet MS" panose="020B0603020202020204" pitchFamily="34" charset="0"/>
              </a:rPr>
              <a:t>Sourfig</a:t>
            </a:r>
            <a:r>
              <a:rPr lang="en-GB" sz="900" dirty="0">
                <a:solidFill>
                  <a:srgbClr val="FF0000"/>
                </a:solidFill>
                <a:latin typeface="Trebuchet MS" panose="020B0603020202020204" pitchFamily="34" charset="0"/>
              </a:rPr>
              <a:t>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humanega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Afrika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Borwa</a:t>
            </a:r>
            <a:r>
              <a:rPr lang="en-GB" sz="900" dirty="0">
                <a:solidFill>
                  <a:schemeClr val="accent6">
                    <a:lumMod val="75000"/>
                  </a:schemeClr>
                </a:solidFill>
                <a:latin typeface="Trebuchet MS" panose="020B0603020202020204" pitchFamily="34" charset="0"/>
              </a:rPr>
              <a:t> Kapa </a:t>
            </a:r>
            <a:r>
              <a:rPr lang="en-GB" sz="900" dirty="0" err="1">
                <a:solidFill>
                  <a:schemeClr val="accent6">
                    <a:lumMod val="75000"/>
                  </a:schemeClr>
                </a:solidFill>
                <a:latin typeface="Trebuchet MS" panose="020B0603020202020204" pitchFamily="34" charset="0"/>
              </a:rPr>
              <a:t>Bodikela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Mehleng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lehono</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bjalwa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lefaseng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bophara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manoni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matṥoba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serolwana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Setshwarapeu</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wona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sebopegile</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swana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dikhouno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kgotlelela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komelelo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boloka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meetse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gare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dikalana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sona</a:t>
            </a:r>
            <a:endParaRPr lang="en-ZA" sz="900" dirty="0">
              <a:solidFill>
                <a:schemeClr val="accent6">
                  <a:lumMod val="75000"/>
                </a:schemeClr>
              </a:solidFill>
              <a:latin typeface="Trebuchet MS" panose="020B0603020202020204" pitchFamily="34" charset="0"/>
            </a:endParaRPr>
          </a:p>
          <a:p>
            <a:pPr marL="0" indent="0">
              <a:lnSpc>
                <a:spcPct val="100000"/>
              </a:lnSpc>
              <a:spcBef>
                <a:spcPts val="0"/>
              </a:spcBef>
              <a:buNone/>
            </a:pPr>
            <a:endParaRPr lang="en-GB" sz="900" b="1" dirty="0">
              <a:latin typeface="Trebuchet MS" panose="020B0603020202020204" pitchFamily="34" charset="0"/>
            </a:endParaRPr>
          </a:p>
          <a:p>
            <a:pPr marL="0" indent="0">
              <a:lnSpc>
                <a:spcPct val="100000"/>
              </a:lnSpc>
              <a:buNone/>
            </a:pPr>
            <a:r>
              <a:rPr lang="en-GB" sz="900" b="1" dirty="0">
                <a:latin typeface="Trebuchet MS" panose="020B0603020202020204" pitchFamily="34" charset="0"/>
              </a:rPr>
              <a:t>Medicinal uses and health benefits are summarized below:</a:t>
            </a:r>
            <a:endParaRPr lang="en-ZA" sz="900" b="1" dirty="0">
              <a:latin typeface="Trebuchet MS" panose="020B0603020202020204" pitchFamily="34" charset="0"/>
            </a:endParaRPr>
          </a:p>
          <a:p>
            <a:pPr>
              <a:lnSpc>
                <a:spcPct val="100000"/>
              </a:lnSpc>
              <a:buFont typeface="Wingdings" panose="05000000000000000000" pitchFamily="2" charset="2"/>
              <a:buChar char="§"/>
            </a:pPr>
            <a:r>
              <a:rPr lang="en-GB" sz="900" dirty="0">
                <a:latin typeface="Trebuchet MS" panose="020B0603020202020204" pitchFamily="34" charset="0"/>
              </a:rPr>
              <a:t>It is said that the leaf pulp and juice contains tannins / </a:t>
            </a:r>
            <a:r>
              <a:rPr lang="en-GB" sz="900" dirty="0" err="1">
                <a:solidFill>
                  <a:schemeClr val="accent6">
                    <a:lumMod val="75000"/>
                  </a:schemeClr>
                </a:solidFill>
                <a:latin typeface="Trebuchet MS" panose="020B0603020202020204" pitchFamily="34" charset="0"/>
              </a:rPr>
              <a:t>Letlakala</a:t>
            </a:r>
            <a:r>
              <a:rPr lang="en-GB" sz="900" dirty="0">
                <a:solidFill>
                  <a:schemeClr val="accent6">
                    <a:lumMod val="75000"/>
                  </a:schemeClr>
                </a:solidFill>
                <a:latin typeface="Trebuchet MS" panose="020B0603020202020204" pitchFamily="34" charset="0"/>
              </a:rPr>
              <a:t> la </a:t>
            </a:r>
            <a:r>
              <a:rPr lang="en-GB" sz="900" dirty="0" err="1">
                <a:solidFill>
                  <a:schemeClr val="accent6">
                    <a:lumMod val="75000"/>
                  </a:schemeClr>
                </a:solidFill>
                <a:latin typeface="Trebuchet MS" panose="020B0603020202020204" pitchFamily="34" charset="0"/>
              </a:rPr>
              <a:t>Carbobtrotus</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tannins yeo e </a:t>
            </a:r>
            <a:r>
              <a:rPr lang="en-GB" sz="900" dirty="0" err="1">
                <a:solidFill>
                  <a:schemeClr val="accent6">
                    <a:lumMod val="75000"/>
                  </a:schemeClr>
                </a:solidFill>
                <a:latin typeface="Trebuchet MS" panose="020B0603020202020204" pitchFamily="34" charset="0"/>
              </a:rPr>
              <a:t>ṥomago</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fepa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mmile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kadi</a:t>
            </a:r>
            <a:r>
              <a:rPr lang="en-GB" sz="900" dirty="0">
                <a:solidFill>
                  <a:schemeClr val="accent6">
                    <a:lumMod val="75000"/>
                  </a:schemeClr>
                </a:solidFill>
                <a:latin typeface="Trebuchet MS" panose="020B0603020202020204" pitchFamily="34" charset="0"/>
              </a:rPr>
              <a:t> antioxidant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Antiseptic, antibacterial, anti-fungal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kgahlanong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leditwatši</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err="1">
                <a:latin typeface="Trebuchet MS" panose="020B0603020202020204" pitchFamily="34" charset="0"/>
              </a:rPr>
              <a:t>Vasoconstricter</a:t>
            </a:r>
            <a:r>
              <a:rPr lang="en-GB" sz="900" dirty="0">
                <a:latin typeface="Trebuchet MS" panose="020B0603020202020204" pitchFamily="34" charset="0"/>
              </a:rPr>
              <a:t> effect - reduces fluid loss from wounds and burns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fokotša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gofela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meetse</a:t>
            </a:r>
            <a:r>
              <a:rPr lang="en-GB" sz="900" dirty="0">
                <a:solidFill>
                  <a:schemeClr val="accent6">
                    <a:lumMod val="75000"/>
                  </a:schemeClr>
                </a:solidFill>
                <a:latin typeface="Trebuchet MS" panose="020B0603020202020204" pitchFamily="34" charset="0"/>
              </a:rPr>
              <a:t> mo </a:t>
            </a:r>
            <a:r>
              <a:rPr lang="en-GB" sz="900" dirty="0" err="1">
                <a:solidFill>
                  <a:schemeClr val="accent6">
                    <a:lumMod val="75000"/>
                  </a:schemeClr>
                </a:solidFill>
                <a:latin typeface="Trebuchet MS" panose="020B0603020202020204" pitchFamily="34" charset="0"/>
              </a:rPr>
              <a:t>dišong</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dinthong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mollo</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Enhances tissue regeneration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mpšafatsa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mašole</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mmele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Apply pulp/juice for treatment of eczema, wounds, burns and to stop bleeding / </a:t>
            </a:r>
            <a:r>
              <a:rPr lang="en-GB" sz="900" dirty="0" err="1">
                <a:solidFill>
                  <a:schemeClr val="accent6">
                    <a:lumMod val="75000"/>
                  </a:schemeClr>
                </a:solidFill>
                <a:latin typeface="Trebuchet MS" panose="020B0603020202020204" pitchFamily="34" charset="0"/>
              </a:rPr>
              <a:t>Tlotša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meetse</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yona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dinthong</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emiša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Gargle - infections mouth/ throat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tšokotšwa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ganong</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bolaya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ditwatši</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 ear/tooth ache and oral and vaginal thrush </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ditsebe,leino,legano</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malwetsi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setho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basadi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ithuṥa</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Chew and swallow juice to treat mouth/stomach ulcers, dysentery, digestive troubles, diarrhoea, tuberculosis, diuretic and styptic / </a:t>
            </a:r>
            <a:r>
              <a:rPr lang="en-GB" sz="900" dirty="0" err="1">
                <a:solidFill>
                  <a:schemeClr val="accent6">
                    <a:lumMod val="75000"/>
                  </a:schemeClr>
                </a:solidFill>
                <a:latin typeface="Trebuchet MS" panose="020B0603020202020204" pitchFamily="34" charset="0"/>
              </a:rPr>
              <a:t>Moṥunkwane</a:t>
            </a:r>
            <a:r>
              <a:rPr lang="en-GB" sz="900" dirty="0">
                <a:solidFill>
                  <a:schemeClr val="accent6">
                    <a:lumMod val="75000"/>
                  </a:schemeClr>
                </a:solidFill>
                <a:latin typeface="Trebuchet MS" panose="020B0603020202020204" pitchFamily="34" charset="0"/>
              </a:rPr>
              <a:t> wo o ka </a:t>
            </a:r>
            <a:r>
              <a:rPr lang="en-GB" sz="900" dirty="0" err="1">
                <a:solidFill>
                  <a:schemeClr val="accent6">
                    <a:lumMod val="75000"/>
                  </a:schemeClr>
                </a:solidFill>
                <a:latin typeface="Trebuchet MS" panose="020B0603020202020204" pitchFamily="34" charset="0"/>
              </a:rPr>
              <a:t>sohlwa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metšwa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seokelelo</a:t>
            </a:r>
            <a:r>
              <a:rPr lang="en-GB" sz="900" dirty="0">
                <a:solidFill>
                  <a:schemeClr val="accent6">
                    <a:lumMod val="75000"/>
                  </a:schemeClr>
                </a:solidFill>
                <a:latin typeface="Trebuchet MS" panose="020B0603020202020204" pitchFamily="34" charset="0"/>
              </a:rPr>
              <a:t> ka </a:t>
            </a:r>
            <a:r>
              <a:rPr lang="en-GB" sz="900" dirty="0" err="1">
                <a:solidFill>
                  <a:schemeClr val="accent6">
                    <a:lumMod val="75000"/>
                  </a:schemeClr>
                </a:solidFill>
                <a:latin typeface="Trebuchet MS" panose="020B0603020202020204" pitchFamily="34" charset="0"/>
              </a:rPr>
              <a:t>mpeng,bothata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tšhilo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dijo,letšhologo</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Kankere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Rub juice against a babies gums when teething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tlotṥiwa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marinining</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ngwana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thoma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meno</a:t>
            </a:r>
            <a:r>
              <a:rPr lang="en-GB" sz="900" dirty="0">
                <a:solidFill>
                  <a:schemeClr val="accent6">
                    <a:lumMod val="75000"/>
                  </a:schemeClr>
                </a:solidFill>
                <a:latin typeface="Trebuchet MS" panose="020B0603020202020204" pitchFamily="34" charset="0"/>
              </a:rPr>
              <a:t>.</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41870" y="6508593"/>
            <a:ext cx="2228850" cy="365125"/>
          </a:xfrm>
        </p:spPr>
        <p:txBody>
          <a:bodyPr/>
          <a:lstStyle/>
          <a:p>
            <a:fld id="{C8640D55-0FE3-4A7A-AE27-C608696CB6B6}" type="slidenum">
              <a:rPr lang="en-ZA" smtClean="0"/>
              <a:t>24</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803280" y="6482157"/>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1584614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848"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Stinging Nettle </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924" r="5740"/>
          <a:stretch/>
        </p:blipFill>
        <p:spPr>
          <a:xfrm>
            <a:off x="812741" y="2239860"/>
            <a:ext cx="4502277" cy="3537393"/>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69256" y="349625"/>
            <a:ext cx="4115615" cy="6006728"/>
          </a:xfrm>
        </p:spPr>
        <p:txBody>
          <a:bodyPr anchor="ctr">
            <a:normAutofit/>
          </a:bodyPr>
          <a:lstStyle/>
          <a:p>
            <a:pPr marL="0" indent="0">
              <a:lnSpc>
                <a:spcPct val="100000"/>
              </a:lnSpc>
              <a:buNone/>
            </a:pPr>
            <a:r>
              <a:rPr lang="en-GB" sz="900" dirty="0">
                <a:latin typeface="Trebuchet MS" panose="020B0603020202020204" pitchFamily="34" charset="0"/>
              </a:rPr>
              <a:t>Stinging nettle plant, scientifically known as </a:t>
            </a:r>
            <a:r>
              <a:rPr lang="en-GB" sz="900" i="1" dirty="0" err="1">
                <a:latin typeface="Trebuchet MS" panose="020B0603020202020204" pitchFamily="34" charset="0"/>
              </a:rPr>
              <a:t>Urtica</a:t>
            </a:r>
            <a:r>
              <a:rPr lang="en-GB" sz="900" i="1" dirty="0">
                <a:latin typeface="Trebuchet MS" panose="020B0603020202020204" pitchFamily="34" charset="0"/>
              </a:rPr>
              <a:t> </a:t>
            </a:r>
            <a:r>
              <a:rPr lang="en-GB" sz="900" i="1" dirty="0" err="1">
                <a:latin typeface="Trebuchet MS" panose="020B0603020202020204" pitchFamily="34" charset="0"/>
              </a:rPr>
              <a:t>dioica</a:t>
            </a:r>
            <a:r>
              <a:rPr lang="en-GB" sz="900" dirty="0">
                <a:latin typeface="Trebuchet MS" panose="020B0603020202020204" pitchFamily="34" charset="0"/>
              </a:rPr>
              <a:t>, is one of the six sub-species within the </a:t>
            </a:r>
            <a:r>
              <a:rPr lang="en-GB" sz="900" dirty="0" err="1">
                <a:latin typeface="Trebuchet MS" panose="020B0603020202020204" pitchFamily="34" charset="0"/>
              </a:rPr>
              <a:t>Urtica</a:t>
            </a:r>
            <a:r>
              <a:rPr lang="en-GB" sz="900" dirty="0">
                <a:latin typeface="Trebuchet MS" panose="020B0603020202020204" pitchFamily="34" charset="0"/>
              </a:rPr>
              <a:t> genus.  The native range of stinging nettle, also known as common nettle in some places, is extensive, including Africa, Europe, Asia, and North America. Stinging nettle root and leaves have different medicinal properties. Stinging roots can be taken as a tea, tincture, extract, capsule or pill. </a:t>
            </a:r>
          </a:p>
          <a:p>
            <a:pPr marL="0" indent="0">
              <a:lnSpc>
                <a:spcPct val="100000"/>
              </a:lnSpc>
              <a:buNone/>
            </a:pP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se</a:t>
            </a:r>
            <a:r>
              <a:rPr lang="en-GB" sz="900" dirty="0">
                <a:solidFill>
                  <a:schemeClr val="accent6">
                    <a:lumMod val="75000"/>
                  </a:schemeClr>
                </a:solidFill>
                <a:latin typeface="Trebuchet MS" panose="020B0603020202020204" pitchFamily="34" charset="0"/>
              </a:rPr>
              <a:t> humane </a:t>
            </a:r>
            <a:r>
              <a:rPr lang="en-GB" sz="900" dirty="0" err="1">
                <a:solidFill>
                  <a:schemeClr val="accent6">
                    <a:lumMod val="75000"/>
                  </a:schemeClr>
                </a:solidFill>
                <a:latin typeface="Trebuchet MS" panose="020B0603020202020204" pitchFamily="34" charset="0"/>
              </a:rPr>
              <a:t>mafeseng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mmalwa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swana</a:t>
            </a:r>
            <a:r>
              <a:rPr lang="en-GB" sz="900" dirty="0">
                <a:solidFill>
                  <a:schemeClr val="accent6">
                    <a:lumMod val="75000"/>
                  </a:schemeClr>
                </a:solidFill>
                <a:latin typeface="Trebuchet MS" panose="020B0603020202020204" pitchFamily="34" charset="0"/>
              </a:rPr>
              <a:t> le Africa, Europa, Asia le America </a:t>
            </a:r>
            <a:r>
              <a:rPr lang="en-GB" sz="900" dirty="0" err="1">
                <a:solidFill>
                  <a:schemeClr val="accent6">
                    <a:lumMod val="75000"/>
                  </a:schemeClr>
                </a:solidFill>
                <a:latin typeface="Trebuchet MS" panose="020B0603020202020204" pitchFamily="34" charset="0"/>
              </a:rPr>
              <a:t>Lebowa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Medu</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mahlare</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a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mehola</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mmalwa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Medu</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e </a:t>
            </a:r>
            <a:r>
              <a:rPr lang="en-GB" sz="900" dirty="0" err="1">
                <a:solidFill>
                  <a:schemeClr val="accent6">
                    <a:lumMod val="75000"/>
                  </a:schemeClr>
                </a:solidFill>
                <a:latin typeface="Trebuchet MS" panose="020B0603020202020204" pitchFamily="34" charset="0"/>
              </a:rPr>
              <a:t>somišwa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dira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diokobatše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mafura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sona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somišwa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gona</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nwega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tee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marL="0" indent="0">
              <a:lnSpc>
                <a:spcPct val="100000"/>
              </a:lnSpc>
              <a:spcBef>
                <a:spcPts val="0"/>
              </a:spcBef>
              <a:buNone/>
            </a:pPr>
            <a:endParaRPr lang="en-GB" sz="900" b="1" dirty="0">
              <a:latin typeface="Trebuchet MS" panose="020B0603020202020204" pitchFamily="34" charset="0"/>
            </a:endParaRPr>
          </a:p>
          <a:p>
            <a:pPr marL="0" indent="0">
              <a:lnSpc>
                <a:spcPct val="100000"/>
              </a:lnSpc>
              <a:buNone/>
            </a:pPr>
            <a:r>
              <a:rPr lang="en-GB" sz="900" b="1" dirty="0">
                <a:latin typeface="Trebuchet MS" panose="020B0603020202020204" pitchFamily="34" charset="0"/>
              </a:rPr>
              <a:t>Medicinal uses and health benefits are summarized below:</a:t>
            </a:r>
            <a:endParaRPr lang="en-ZA" sz="900" b="1"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 skin problem /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letlalo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Mosquito repellent /</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koba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menang</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Impotency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palelwa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bana</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Ringworm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dipudi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tṥwa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batho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mmeleng</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Bleeding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tṥhologo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morago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dikgobalo</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Diabetes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lwantšha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bolwetši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swikiri</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err="1">
                <a:latin typeface="Trebuchet MS" panose="020B0603020202020204" pitchFamily="34" charset="0"/>
              </a:rPr>
              <a:t>Anemia</a:t>
            </a:r>
            <a:r>
              <a:rPr lang="en-GB" sz="900" dirty="0">
                <a:latin typeface="Trebuchet MS" panose="020B0603020202020204" pitchFamily="34" charset="0"/>
              </a:rPr>
              <a:t> /</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oketṥa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tlhaelelo</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kgolo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mmeleng</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Poor circulation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gore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sepele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gabotse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Diarrhoea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letšhollo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Asthma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bolwetši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asema</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Cancer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lwantṥha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bolwetṥi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kankere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Wound healing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dintho</a:t>
            </a:r>
            <a:endParaRPr lang="en-ZA" sz="900" dirty="0">
              <a:solidFill>
                <a:schemeClr val="accent6">
                  <a:lumMod val="75000"/>
                </a:schemeClr>
              </a:solidFill>
              <a:latin typeface="Trebuchet MS" panose="020B0603020202020204" pitchFamily="34" charset="0"/>
            </a:endParaRPr>
          </a:p>
        </p:txBody>
      </p:sp>
      <p:sp>
        <p:nvSpPr>
          <p:cNvPr id="7" name="Slide Number Placeholder 6"/>
          <p:cNvSpPr>
            <a:spLocks noGrp="1"/>
          </p:cNvSpPr>
          <p:nvPr>
            <p:ph type="sldNum" sz="quarter" idx="12"/>
          </p:nvPr>
        </p:nvSpPr>
        <p:spPr>
          <a:xfrm>
            <a:off x="7356021" y="6469281"/>
            <a:ext cx="2228850" cy="365125"/>
          </a:xfrm>
        </p:spPr>
        <p:txBody>
          <a:bodyPr/>
          <a:lstStyle/>
          <a:p>
            <a:fld id="{C8640D55-0FE3-4A7A-AE27-C608696CB6B6}" type="slidenum">
              <a:rPr lang="en-ZA" smtClean="0"/>
              <a:t>25</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812741" y="6469282"/>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2695636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071"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Thyme</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12835" r="6498" b="3531"/>
          <a:stretch/>
        </p:blipFill>
        <p:spPr>
          <a:xfrm>
            <a:off x="811103" y="2217979"/>
            <a:ext cx="4502277" cy="3589476"/>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551715" y="939602"/>
            <a:ext cx="3869871" cy="4835195"/>
          </a:xfrm>
        </p:spPr>
        <p:txBody>
          <a:bodyPr anchor="ctr">
            <a:normAutofit/>
          </a:bodyPr>
          <a:lstStyle/>
          <a:p>
            <a:pPr marL="0" indent="0">
              <a:lnSpc>
                <a:spcPct val="100000"/>
              </a:lnSpc>
              <a:buNone/>
            </a:pPr>
            <a:r>
              <a:rPr lang="en-GB" sz="900" dirty="0">
                <a:latin typeface="Trebuchet MS" panose="020B0603020202020204" pitchFamily="34" charset="0"/>
              </a:rPr>
              <a:t>Thyme is a Mediterranean herb with dietary, medicinal, and ornamental uses. The flowers, leaves, and oil of thyme have been used to treat a range of symptoms and complaints.</a:t>
            </a:r>
            <a:endParaRPr lang="en-ZA" sz="900" dirty="0">
              <a:latin typeface="Trebuchet MS" panose="020B0603020202020204" pitchFamily="34" charset="0"/>
            </a:endParaRPr>
          </a:p>
          <a:p>
            <a:pPr marL="0" indent="0">
              <a:lnSpc>
                <a:spcPct val="100000"/>
              </a:lnSpc>
              <a:buNone/>
            </a:pPr>
            <a:r>
              <a:rPr lang="en-GB" sz="900" b="1" dirty="0">
                <a:latin typeface="Trebuchet MS" panose="020B0603020202020204" pitchFamily="34" charset="0"/>
              </a:rPr>
              <a:t>Medicinal uses and health benefits are summarized below:</a:t>
            </a:r>
            <a:r>
              <a:rPr lang="en-GB" sz="900" dirty="0">
                <a:latin typeface="Trebuchet MS" panose="020B0603020202020204" pitchFamily="34" charset="0"/>
              </a:rPr>
              <a:t> </a:t>
            </a:r>
            <a:endParaRPr lang="en-ZA" sz="900"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Kills tiger mosquitos, native to tropical and subtropical areas of Southeast Asia /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se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bolaya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menang</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High blood pressure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fokotša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magolo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Foodborne bacterial infections: thyme oil, even at low concentrations, has showed potential against several common foodborne bacteria that cause human illness / </a:t>
            </a:r>
            <a:r>
              <a:rPr lang="en-GB" sz="900" dirty="0" err="1">
                <a:solidFill>
                  <a:schemeClr val="accent6">
                    <a:lumMod val="75000"/>
                  </a:schemeClr>
                </a:solidFill>
                <a:latin typeface="Trebuchet MS" panose="020B0603020202020204" pitchFamily="34" charset="0"/>
              </a:rPr>
              <a:t>Makhura</a:t>
            </a:r>
            <a:r>
              <a:rPr lang="en-GB" sz="900" dirty="0">
                <a:solidFill>
                  <a:schemeClr val="accent6">
                    <a:lumMod val="75000"/>
                  </a:schemeClr>
                </a:solidFill>
                <a:latin typeface="Trebuchet MS" panose="020B0603020202020204" pitchFamily="34" charset="0"/>
              </a:rPr>
              <a:t> a thyme a </a:t>
            </a:r>
            <a:r>
              <a:rPr lang="en-GB" sz="900" dirty="0" err="1">
                <a:solidFill>
                  <a:schemeClr val="accent6">
                    <a:lumMod val="75000"/>
                  </a:schemeClr>
                </a:solidFill>
                <a:latin typeface="Trebuchet MS" panose="020B0603020202020204" pitchFamily="34" charset="0"/>
              </a:rPr>
              <a:t>kgona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thibela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 a go </a:t>
            </a:r>
            <a:r>
              <a:rPr lang="en-GB" sz="900" dirty="0" err="1">
                <a:solidFill>
                  <a:schemeClr val="accent6">
                    <a:lumMod val="75000"/>
                  </a:schemeClr>
                </a:solidFill>
                <a:latin typeface="Trebuchet MS" panose="020B0603020202020204" pitchFamily="34" charset="0"/>
              </a:rPr>
              <a:t>hlola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tša</a:t>
            </a:r>
            <a:r>
              <a:rPr lang="en-GB" sz="900" dirty="0">
                <a:solidFill>
                  <a:schemeClr val="accent6">
                    <a:lumMod val="75000"/>
                  </a:schemeClr>
                </a:solidFill>
                <a:latin typeface="Trebuchet MS" panose="020B0603020202020204" pitchFamily="34" charset="0"/>
              </a:rPr>
              <a:t> go se </a:t>
            </a:r>
            <a:r>
              <a:rPr lang="en-GB" sz="900" dirty="0" err="1">
                <a:solidFill>
                  <a:schemeClr val="accent6">
                    <a:lumMod val="75000"/>
                  </a:schemeClr>
                </a:solidFill>
                <a:latin typeface="Trebuchet MS" panose="020B0603020202020204" pitchFamily="34" charset="0"/>
              </a:rPr>
              <a:t>apeiwe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gabotse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tša</a:t>
            </a:r>
            <a:r>
              <a:rPr lang="en-GB" sz="900" dirty="0">
                <a:solidFill>
                  <a:schemeClr val="accent6">
                    <a:lumMod val="75000"/>
                  </a:schemeClr>
                </a:solidFill>
                <a:latin typeface="Trebuchet MS" panose="020B0603020202020204" pitchFamily="34" charset="0"/>
              </a:rPr>
              <a:t> go bola</a:t>
            </a:r>
            <a:endParaRPr lang="en-ZA" sz="900"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Thyme oil and lavender oil: thyme oil has been noted effective against resistant strains of Staphylococcus, Enterococcus, Escherichia and Pseudomonas bacteria / </a:t>
            </a:r>
            <a:r>
              <a:rPr lang="en-GB" sz="900" dirty="0" err="1">
                <a:solidFill>
                  <a:schemeClr val="accent6">
                    <a:lumMod val="75000"/>
                  </a:schemeClr>
                </a:solidFill>
                <a:latin typeface="Trebuchet MS" panose="020B0603020202020204" pitchFamily="34" charset="0"/>
              </a:rPr>
              <a:t>Makhura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semela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sa</a:t>
            </a:r>
            <a:r>
              <a:rPr lang="en-GB" sz="900" dirty="0">
                <a:solidFill>
                  <a:schemeClr val="accent6">
                    <a:lumMod val="75000"/>
                  </a:schemeClr>
                </a:solidFill>
                <a:latin typeface="Trebuchet MS" panose="020B0603020202020204" pitchFamily="34" charset="0"/>
              </a:rPr>
              <a:t> thyme ana le </a:t>
            </a:r>
            <a:r>
              <a:rPr lang="en-GB" sz="900" dirty="0" err="1">
                <a:solidFill>
                  <a:schemeClr val="accent6">
                    <a:lumMod val="75000"/>
                  </a:schemeClr>
                </a:solidFill>
                <a:latin typeface="Trebuchet MS" panose="020B0603020202020204" pitchFamily="34" charset="0"/>
              </a:rPr>
              <a:t>mohola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fenye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dipakteria</a:t>
            </a:r>
            <a:r>
              <a:rPr lang="en-GB" sz="900" dirty="0">
                <a:solidFill>
                  <a:schemeClr val="accent6">
                    <a:lumMod val="75000"/>
                  </a:schemeClr>
                </a:solidFill>
                <a:latin typeface="Trebuchet MS" panose="020B0603020202020204" pitchFamily="34" charset="0"/>
              </a:rPr>
              <a:t>/</a:t>
            </a:r>
            <a:r>
              <a:rPr lang="en-GB" sz="900" dirty="0" err="1">
                <a:solidFill>
                  <a:schemeClr val="accent6">
                    <a:lumMod val="75000"/>
                  </a:schemeClr>
                </a:solidFill>
                <a:latin typeface="Trebuchet MS" panose="020B0603020202020204" pitchFamily="34" charset="0"/>
              </a:rPr>
              <a:t>ditwatši</a:t>
            </a:r>
            <a:endParaRPr lang="en-ZA" sz="900" dirty="0">
              <a:solidFill>
                <a:schemeClr val="accent6">
                  <a:lumMod val="75000"/>
                </a:schemeClr>
              </a:solidFill>
              <a:latin typeface="Trebuchet MS" panose="020B0603020202020204" pitchFamily="34" charset="0"/>
            </a:endParaRPr>
          </a:p>
          <a:p>
            <a:pPr marL="0" indent="0">
              <a:buNone/>
            </a:pPr>
            <a:endParaRPr lang="en-ZA" sz="900" dirty="0">
              <a:solidFill>
                <a:srgbClr val="0097A9"/>
              </a:solidFill>
              <a:latin typeface="Trebuchet MS" panose="020B0603020202020204" pitchFamily="34" charset="0"/>
            </a:endParaRPr>
          </a:p>
        </p:txBody>
      </p:sp>
      <p:sp>
        <p:nvSpPr>
          <p:cNvPr id="7" name="Slide Number Placeholder 6"/>
          <p:cNvSpPr>
            <a:spLocks noGrp="1"/>
          </p:cNvSpPr>
          <p:nvPr>
            <p:ph type="sldNum" sz="quarter" idx="12"/>
          </p:nvPr>
        </p:nvSpPr>
        <p:spPr>
          <a:xfrm>
            <a:off x="7341870" y="6419423"/>
            <a:ext cx="2228850" cy="365125"/>
          </a:xfrm>
        </p:spPr>
        <p:txBody>
          <a:bodyPr/>
          <a:lstStyle/>
          <a:p>
            <a:fld id="{C8640D55-0FE3-4A7A-AE27-C608696CB6B6}" type="slidenum">
              <a:rPr lang="en-ZA" smtClean="0"/>
              <a:t>26</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799071" y="6389010"/>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4109589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471"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Wild dagga</a:t>
            </a:r>
            <a:endParaRPr lang="en-ZA" sz="1950" dirty="0">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a:srcRect l="815" t="19945" b="9241"/>
          <a:stretch/>
        </p:blipFill>
        <p:spPr>
          <a:xfrm>
            <a:off x="837560" y="2189320"/>
            <a:ext cx="4465598" cy="3620591"/>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34202" y="577799"/>
            <a:ext cx="4103043" cy="5877328"/>
          </a:xfrm>
        </p:spPr>
        <p:txBody>
          <a:bodyPr anchor="ctr">
            <a:noAutofit/>
          </a:bodyPr>
          <a:lstStyle/>
          <a:p>
            <a:pPr marL="0" indent="0">
              <a:buNone/>
            </a:pPr>
            <a:r>
              <a:rPr lang="en-GB" sz="900" dirty="0">
                <a:latin typeface="Trebuchet MS" panose="020B0603020202020204" pitchFamily="34" charset="0"/>
              </a:rPr>
              <a:t>The leaves of </a:t>
            </a:r>
            <a:r>
              <a:rPr lang="en-GB" sz="900" i="1" dirty="0" err="1">
                <a:latin typeface="Trebuchet MS" panose="020B0603020202020204" pitchFamily="34" charset="0"/>
              </a:rPr>
              <a:t>Leonotis</a:t>
            </a:r>
            <a:r>
              <a:rPr lang="en-GB" sz="900" i="1" dirty="0">
                <a:latin typeface="Trebuchet MS" panose="020B0603020202020204" pitchFamily="34" charset="0"/>
              </a:rPr>
              <a:t> </a:t>
            </a:r>
            <a:r>
              <a:rPr lang="en-GB" sz="900" i="1" dirty="0" err="1">
                <a:latin typeface="Trebuchet MS" panose="020B0603020202020204" pitchFamily="34" charset="0"/>
              </a:rPr>
              <a:t>leonurus</a:t>
            </a:r>
            <a:r>
              <a:rPr lang="en-GB" sz="900" i="1" dirty="0">
                <a:latin typeface="Trebuchet MS" panose="020B0603020202020204" pitchFamily="34" charset="0"/>
              </a:rPr>
              <a:t> (</a:t>
            </a:r>
            <a:r>
              <a:rPr lang="en-GB" sz="900" dirty="0">
                <a:latin typeface="Trebuchet MS" panose="020B0603020202020204" pitchFamily="34" charset="0"/>
              </a:rPr>
              <a:t>also known as Wild Dagga) were used by the Hottentot tribe of southern Africa because of its calming, sedative and euphoric effects. It grows mainly in southern and eastern Africa, where it is often used as a substitute for Cannabis.</a:t>
            </a:r>
            <a:endParaRPr lang="en-ZA" sz="900" dirty="0">
              <a:latin typeface="Trebuchet MS" panose="020B0603020202020204" pitchFamily="34" charset="0"/>
            </a:endParaRPr>
          </a:p>
          <a:p>
            <a:pPr marL="0" indent="0">
              <a:buNone/>
            </a:pPr>
            <a:r>
              <a:rPr lang="en-GB" sz="900" dirty="0">
                <a:solidFill>
                  <a:schemeClr val="accent6">
                    <a:lumMod val="75000"/>
                  </a:schemeClr>
                </a:solidFill>
                <a:latin typeface="Trebuchet MS" panose="020B0603020202020204" pitchFamily="34" charset="0"/>
              </a:rPr>
              <a:t>E be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basarwa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Afrika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Borwa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fodiṥa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matswalo</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gola</a:t>
            </a:r>
            <a:r>
              <a:rPr lang="en-GB" sz="900" dirty="0">
                <a:solidFill>
                  <a:schemeClr val="accent6">
                    <a:lumMod val="75000"/>
                  </a:schemeClr>
                </a:solidFill>
                <a:latin typeface="Trebuchet MS" panose="020B0603020202020204" pitchFamily="34" charset="0"/>
              </a:rPr>
              <a:t> kudu </a:t>
            </a:r>
            <a:r>
              <a:rPr lang="en-GB" sz="900" dirty="0" err="1">
                <a:solidFill>
                  <a:schemeClr val="accent6">
                    <a:lumMod val="75000"/>
                  </a:schemeClr>
                </a:solidFill>
                <a:latin typeface="Trebuchet MS" panose="020B0603020202020204" pitchFamily="34" charset="0"/>
              </a:rPr>
              <a:t>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Afrika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Borwa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Afrika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Bohlabatsatsi</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somišwa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lebake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mosuang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matuba</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marL="0" indent="0">
              <a:spcBef>
                <a:spcPts val="0"/>
              </a:spcBef>
              <a:buNone/>
            </a:pPr>
            <a:endParaRPr lang="en-GB" sz="900" b="1" dirty="0">
              <a:latin typeface="Trebuchet MS" panose="020B0603020202020204" pitchFamily="34" charset="0"/>
            </a:endParaRPr>
          </a:p>
          <a:p>
            <a:pPr marL="0" indent="0">
              <a:buNone/>
            </a:pPr>
            <a:r>
              <a:rPr lang="en-GB" sz="900" b="1" dirty="0">
                <a:latin typeface="Trebuchet MS" panose="020B0603020202020204" pitchFamily="34" charset="0"/>
              </a:rPr>
              <a:t>Medicinal uses and health benefits are summarized below: </a:t>
            </a:r>
            <a:endParaRPr lang="en-ZA" sz="900" dirty="0">
              <a:latin typeface="Trebuchet MS" panose="020B0603020202020204" pitchFamily="34" charset="0"/>
            </a:endParaRPr>
          </a:p>
          <a:p>
            <a:pPr lvl="0">
              <a:buFont typeface="Wingdings" panose="05000000000000000000" pitchFamily="2" charset="2"/>
              <a:buChar char="§"/>
            </a:pPr>
            <a:r>
              <a:rPr lang="en-GB" sz="900" dirty="0" err="1">
                <a:latin typeface="Trebuchet MS" panose="020B0603020202020204" pitchFamily="34" charset="0"/>
              </a:rPr>
              <a:t>Klip</a:t>
            </a:r>
            <a:r>
              <a:rPr lang="en-GB" sz="900" dirty="0">
                <a:latin typeface="Trebuchet MS" panose="020B0603020202020204" pitchFamily="34" charset="0"/>
              </a:rPr>
              <a:t> Dagga has long been used in African traditional medicine as a treatment for fevers, headaches, malaria, dysentery and snakebite</a:t>
            </a:r>
            <a:r>
              <a:rPr lang="en-GB" sz="900" b="1" i="1" dirty="0">
                <a:latin typeface="Trebuchet MS" panose="020B0603020202020204" pitchFamily="34" charset="0"/>
              </a:rPr>
              <a:t> </a:t>
            </a:r>
            <a:r>
              <a:rPr lang="en-GB" sz="900" dirty="0">
                <a:latin typeface="Trebuchet MS" panose="020B0603020202020204" pitchFamily="34" charset="0"/>
              </a:rPr>
              <a:t>/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 a go </a:t>
            </a:r>
            <a:r>
              <a:rPr lang="en-GB" sz="900" dirty="0" err="1">
                <a:solidFill>
                  <a:schemeClr val="accent6">
                    <a:lumMod val="75000"/>
                  </a:schemeClr>
                </a:solidFill>
                <a:latin typeface="Trebuchet MS" panose="020B0603020202020204" pitchFamily="34" charset="0"/>
              </a:rPr>
              <a:t>swana</a:t>
            </a:r>
            <a:r>
              <a:rPr lang="en-GB" sz="900" dirty="0">
                <a:solidFill>
                  <a:schemeClr val="accent6">
                    <a:lumMod val="75000"/>
                  </a:schemeClr>
                </a:solidFill>
                <a:latin typeface="Trebuchet MS" panose="020B0603020202020204" pitchFamily="34" charset="0"/>
              </a:rPr>
              <a:t> le go </a:t>
            </a:r>
            <a:r>
              <a:rPr lang="en-GB" sz="900" dirty="0" err="1">
                <a:solidFill>
                  <a:schemeClr val="accent6">
                    <a:lumMod val="75000"/>
                  </a:schemeClr>
                </a:solidFill>
                <a:latin typeface="Trebuchet MS" panose="020B0603020202020204" pitchFamily="34" charset="0"/>
              </a:rPr>
              <a:t>opa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hlogo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malariya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lomile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noga</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It has an effect on the uterus - depending on the dose it will stimulate- or suppress menstruation / </a:t>
            </a:r>
            <a:r>
              <a:rPr lang="en-GB" sz="900" dirty="0">
                <a:solidFill>
                  <a:schemeClr val="accent6">
                    <a:lumMod val="75000"/>
                  </a:schemeClr>
                </a:solidFill>
                <a:latin typeface="Trebuchet MS" panose="020B0603020202020204" pitchFamily="34" charset="0"/>
              </a:rPr>
              <a:t>Se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mohola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lwana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malwetṥi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popếlồ</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In Trinidad it is a common cold, fever and asthma remedy / </a:t>
            </a:r>
            <a:r>
              <a:rPr lang="en-GB" sz="900" dirty="0" err="1">
                <a:solidFill>
                  <a:schemeClr val="accent6">
                    <a:lumMod val="75000"/>
                  </a:schemeClr>
                </a:solidFill>
                <a:latin typeface="Trebuchet MS" panose="020B0603020202020204" pitchFamily="34" charset="0"/>
              </a:rPr>
              <a:t>Kua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nageng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Trinidad se </a:t>
            </a:r>
            <a:r>
              <a:rPr lang="en-GB" sz="900" dirty="0" err="1">
                <a:solidFill>
                  <a:schemeClr val="accent6">
                    <a:lumMod val="75000"/>
                  </a:schemeClr>
                </a:solidFill>
                <a:latin typeface="Trebuchet MS" panose="020B0603020202020204" pitchFamily="34" charset="0"/>
              </a:rPr>
              <a:t>ṥomiṥa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bolwetṥi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asema</a:t>
            </a:r>
            <a:r>
              <a:rPr lang="en-GB" sz="900" dirty="0">
                <a:solidFill>
                  <a:schemeClr val="accent6">
                    <a:lumMod val="75000"/>
                  </a:schemeClr>
                </a:solidFill>
                <a:latin typeface="Trebuchet MS" panose="020B0603020202020204" pitchFamily="34" charset="0"/>
              </a:rPr>
              <a:t> le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phiṥo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Studies suggest that teas or tinctures made with the leaf possesses anti-nociceptive properties (it inhibits the sensation of pain), is anti-inflammatory and hypoglycaemic and therefore lends pharmacological credence to the folkloric uses of this herb in the management and/or control of painful, arthritic, and other inflammatory conditions, as well as for adult-onset type-2 diabetes mellitus / </a:t>
            </a:r>
            <a:r>
              <a:rPr lang="en-GB" sz="900" dirty="0" err="1">
                <a:solidFill>
                  <a:schemeClr val="accent6">
                    <a:lumMod val="75000"/>
                  </a:schemeClr>
                </a:solidFill>
                <a:latin typeface="Trebuchet MS" panose="020B0603020202020204" pitchFamily="34" charset="0"/>
              </a:rPr>
              <a:t>Dinyakiṥiṥo</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ka </a:t>
            </a:r>
            <a:r>
              <a:rPr lang="en-GB" sz="900" dirty="0" err="1">
                <a:solidFill>
                  <a:schemeClr val="accent6">
                    <a:lumMod val="75000"/>
                  </a:schemeClr>
                </a:solidFill>
                <a:latin typeface="Trebuchet MS" panose="020B0603020202020204" pitchFamily="34" charset="0"/>
              </a:rPr>
              <a:t>bo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rabohlale</a:t>
            </a:r>
            <a:r>
              <a:rPr lang="en-GB" sz="900" dirty="0">
                <a:solidFill>
                  <a:schemeClr val="accent6">
                    <a:lumMod val="75000"/>
                  </a:schemeClr>
                </a:solidFill>
                <a:latin typeface="Trebuchet MS" panose="020B0603020202020204" pitchFamily="34" charset="0"/>
              </a:rPr>
              <a:t> di </a:t>
            </a:r>
            <a:r>
              <a:rPr lang="en-GB" sz="900" dirty="0" err="1">
                <a:solidFill>
                  <a:schemeClr val="accent6">
                    <a:lumMod val="75000"/>
                  </a:schemeClr>
                </a:solidFill>
                <a:latin typeface="Trebuchet MS" panose="020B0603020202020204" pitchFamily="34" charset="0"/>
              </a:rPr>
              <a:t>laetṥa</a:t>
            </a:r>
            <a:r>
              <a:rPr lang="en-GB" sz="900" dirty="0">
                <a:solidFill>
                  <a:schemeClr val="accent6">
                    <a:lumMod val="75000"/>
                  </a:schemeClr>
                </a:solidFill>
                <a:latin typeface="Trebuchet MS" panose="020B0603020202020204" pitchFamily="34" charset="0"/>
              </a:rPr>
              <a:t> gore tee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diriwa</a:t>
            </a:r>
            <a:r>
              <a:rPr lang="en-GB" sz="900" dirty="0">
                <a:solidFill>
                  <a:schemeClr val="accent6">
                    <a:lumMod val="75000"/>
                  </a:schemeClr>
                </a:solidFill>
                <a:latin typeface="Trebuchet MS" panose="020B0603020202020204" pitchFamily="34" charset="0"/>
              </a:rPr>
              <a:t> ka </a:t>
            </a:r>
            <a:r>
              <a:rPr lang="en-GB" sz="900" dirty="0" err="1">
                <a:solidFill>
                  <a:schemeClr val="accent6">
                    <a:lumMod val="75000"/>
                  </a:schemeClr>
                </a:solidFill>
                <a:latin typeface="Trebuchet MS" panose="020B0603020202020204" pitchFamily="34" charset="0"/>
              </a:rPr>
              <a:t>matlakala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yona</a:t>
            </a:r>
            <a:r>
              <a:rPr lang="en-GB" sz="900" dirty="0">
                <a:solidFill>
                  <a:schemeClr val="accent6">
                    <a:lumMod val="75000"/>
                  </a:schemeClr>
                </a:solidFill>
                <a:latin typeface="Trebuchet MS" panose="020B0603020202020204" pitchFamily="34" charset="0"/>
              </a:rPr>
              <a:t> wild dagga e </a:t>
            </a:r>
            <a:r>
              <a:rPr lang="en-GB" sz="900" dirty="0" err="1">
                <a:solidFill>
                  <a:schemeClr val="accent6">
                    <a:lumMod val="75000"/>
                  </a:schemeClr>
                </a:solidFill>
                <a:latin typeface="Trebuchet MS" panose="020B0603020202020204" pitchFamily="34" charset="0"/>
              </a:rPr>
              <a:t>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maatla</a:t>
            </a:r>
            <a:r>
              <a:rPr lang="en-GB" sz="900" dirty="0">
                <a:solidFill>
                  <a:schemeClr val="accent6">
                    <a:lumMod val="75000"/>
                  </a:schemeClr>
                </a:solidFill>
                <a:latin typeface="Trebuchet MS" panose="020B0603020202020204" pitchFamily="34" charset="0"/>
              </a:rPr>
              <a:t> a go </a:t>
            </a:r>
            <a:r>
              <a:rPr lang="en-GB" sz="900" dirty="0" err="1">
                <a:solidFill>
                  <a:schemeClr val="accent6">
                    <a:lumMod val="75000"/>
                  </a:schemeClr>
                </a:solidFill>
                <a:latin typeface="Trebuchet MS" panose="020B0603020202020204" pitchFamily="34" charset="0"/>
              </a:rPr>
              <a:t>tiiṥa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mmele</a:t>
            </a:r>
            <a:r>
              <a:rPr lang="en-GB" sz="900" dirty="0">
                <a:solidFill>
                  <a:schemeClr val="accent6">
                    <a:lumMod val="75000"/>
                  </a:schemeClr>
                </a:solidFill>
                <a:latin typeface="Trebuchet MS" panose="020B0603020202020204" pitchFamily="34" charset="0"/>
              </a:rPr>
              <a:t> gore o </a:t>
            </a:r>
            <a:r>
              <a:rPr lang="en-GB" sz="900" dirty="0" err="1">
                <a:solidFill>
                  <a:schemeClr val="accent6">
                    <a:lumMod val="75000"/>
                  </a:schemeClr>
                </a:solidFill>
                <a:latin typeface="Trebuchet MS" panose="020B0603020202020204" pitchFamily="34" charset="0"/>
              </a:rPr>
              <a:t>kgona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lwantṥha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bohloko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bongwe</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bongwe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They are used for heart conditions associated with anxiety and tension and will calm palpitations, tachycardia and irregular heartbeats / </a:t>
            </a:r>
            <a:r>
              <a:rPr lang="en-GB" sz="900" dirty="0">
                <a:solidFill>
                  <a:schemeClr val="accent6">
                    <a:lumMod val="75000"/>
                  </a:schemeClr>
                </a:solidFill>
                <a:latin typeface="Trebuchet MS" panose="020B0603020202020204" pitchFamily="34" charset="0"/>
              </a:rPr>
              <a:t>Se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malwetṥi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pelo</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swana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fodiṥa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matswalo</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The dried foliage of</a:t>
            </a:r>
            <a:r>
              <a:rPr lang="en-GB" sz="900" i="1" dirty="0">
                <a:latin typeface="Trebuchet MS" panose="020B0603020202020204" pitchFamily="34" charset="0"/>
              </a:rPr>
              <a:t> </a:t>
            </a:r>
            <a:r>
              <a:rPr lang="en-GB" sz="900" i="1" dirty="0" err="1">
                <a:latin typeface="Trebuchet MS" panose="020B0603020202020204" pitchFamily="34" charset="0"/>
              </a:rPr>
              <a:t>Leonotis</a:t>
            </a:r>
            <a:r>
              <a:rPr lang="en-GB" sz="900" dirty="0">
                <a:latin typeface="Trebuchet MS" panose="020B0603020202020204" pitchFamily="34" charset="0"/>
              </a:rPr>
              <a:t> - both Wild Dagga and </a:t>
            </a:r>
            <a:r>
              <a:rPr lang="en-GB" sz="900" dirty="0" err="1">
                <a:latin typeface="Trebuchet MS" panose="020B0603020202020204" pitchFamily="34" charset="0"/>
              </a:rPr>
              <a:t>Klip</a:t>
            </a:r>
            <a:r>
              <a:rPr lang="en-GB" sz="900" dirty="0">
                <a:latin typeface="Trebuchet MS" panose="020B0603020202020204" pitchFamily="34" charset="0"/>
              </a:rPr>
              <a:t> Dagga - can be used as a legal substitute for marijuana  (</a:t>
            </a:r>
            <a:r>
              <a:rPr lang="en-GB" sz="900" dirty="0" err="1">
                <a:latin typeface="Trebuchet MS" panose="020B0603020202020204" pitchFamily="34" charset="0"/>
              </a:rPr>
              <a:t>Ganja</a:t>
            </a:r>
            <a:r>
              <a:rPr lang="en-GB" sz="900" dirty="0">
                <a:latin typeface="Trebuchet MS" panose="020B0603020202020204" pitchFamily="34" charset="0"/>
              </a:rPr>
              <a:t>, cannabis, hemp)</a:t>
            </a:r>
            <a:endParaRPr lang="en-ZA" sz="900" dirty="0">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Smoking this dried herb gives an euphoric-like effect and exuberance / </a:t>
            </a:r>
            <a:r>
              <a:rPr lang="en-GB" sz="900" dirty="0">
                <a:solidFill>
                  <a:schemeClr val="accent6">
                    <a:lumMod val="75000"/>
                  </a:schemeClr>
                </a:solidFill>
                <a:latin typeface="Trebuchet MS" panose="020B0603020202020204" pitchFamily="34" charset="0"/>
              </a:rPr>
              <a:t>Go </a:t>
            </a:r>
            <a:r>
              <a:rPr lang="en-GB" sz="900" dirty="0" err="1">
                <a:solidFill>
                  <a:schemeClr val="accent6">
                    <a:lumMod val="75000"/>
                  </a:schemeClr>
                </a:solidFill>
                <a:latin typeface="Trebuchet MS" panose="020B0603020202020204" pitchFamily="34" charset="0"/>
              </a:rPr>
              <a:t>tšoba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matlakala</a:t>
            </a:r>
            <a:r>
              <a:rPr lang="en-GB" sz="900" dirty="0">
                <a:solidFill>
                  <a:schemeClr val="accent6">
                    <a:lumMod val="75000"/>
                  </a:schemeClr>
                </a:solidFill>
                <a:latin typeface="Trebuchet MS" panose="020B0603020202020204" pitchFamily="34" charset="0"/>
              </a:rPr>
              <a:t> a go </a:t>
            </a:r>
            <a:r>
              <a:rPr lang="en-GB" sz="900" dirty="0" err="1">
                <a:solidFill>
                  <a:schemeClr val="accent6">
                    <a:lumMod val="75000"/>
                  </a:schemeClr>
                </a:solidFill>
                <a:latin typeface="Trebuchet MS" panose="020B0603020202020204" pitchFamily="34" charset="0"/>
              </a:rPr>
              <a:t>omiṥwa</a:t>
            </a:r>
            <a:r>
              <a:rPr lang="en-GB" sz="900" dirty="0">
                <a:solidFill>
                  <a:schemeClr val="accent6">
                    <a:lumMod val="75000"/>
                  </a:schemeClr>
                </a:solidFill>
                <a:latin typeface="Trebuchet MS" panose="020B0603020202020204" pitchFamily="34" charset="0"/>
              </a:rPr>
              <a:t> a wild dagga a </a:t>
            </a:r>
            <a:r>
              <a:rPr lang="en-GB" sz="900" dirty="0" err="1">
                <a:solidFill>
                  <a:schemeClr val="accent6">
                    <a:lumMod val="75000"/>
                  </a:schemeClr>
                </a:solidFill>
                <a:latin typeface="Trebuchet MS" panose="020B0603020202020204" pitchFamily="34" charset="0"/>
              </a:rPr>
              <a:t>dira</a:t>
            </a:r>
            <a:r>
              <a:rPr lang="en-GB" sz="900" dirty="0">
                <a:solidFill>
                  <a:schemeClr val="accent6">
                    <a:lumMod val="75000"/>
                  </a:schemeClr>
                </a:solidFill>
                <a:latin typeface="Trebuchet MS" panose="020B0603020202020204" pitchFamily="34" charset="0"/>
              </a:rPr>
              <a:t> gore o </a:t>
            </a:r>
            <a:r>
              <a:rPr lang="en-GB" sz="900" dirty="0" err="1">
                <a:solidFill>
                  <a:schemeClr val="accent6">
                    <a:lumMod val="75000"/>
                  </a:schemeClr>
                </a:solidFill>
                <a:latin typeface="Trebuchet MS" panose="020B0603020202020204" pitchFamily="34" charset="0"/>
              </a:rPr>
              <a:t>kwe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bose</a:t>
            </a:r>
            <a:endParaRPr lang="en-ZA" sz="90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900" dirty="0">
                <a:latin typeface="Trebuchet MS" panose="020B0603020202020204" pitchFamily="34" charset="0"/>
              </a:rPr>
              <a:t>The flowers are the most potent part and can be smoked or used as a calming tea / </a:t>
            </a:r>
            <a:r>
              <a:rPr lang="en-GB" sz="900" dirty="0" err="1">
                <a:solidFill>
                  <a:schemeClr val="accent6">
                    <a:lumMod val="75000"/>
                  </a:schemeClr>
                </a:solidFill>
                <a:latin typeface="Trebuchet MS" panose="020B0603020202020204" pitchFamily="34" charset="0"/>
              </a:rPr>
              <a:t>Matšoba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yona</a:t>
            </a:r>
            <a:r>
              <a:rPr lang="en-GB" sz="900" dirty="0">
                <a:solidFill>
                  <a:schemeClr val="accent6">
                    <a:lumMod val="75000"/>
                  </a:schemeClr>
                </a:solidFill>
                <a:latin typeface="Trebuchet MS" panose="020B0603020202020204" pitchFamily="34" charset="0"/>
              </a:rPr>
              <a:t> a go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maatla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mantṥi</a:t>
            </a:r>
            <a:r>
              <a:rPr lang="en-GB" sz="900" dirty="0">
                <a:solidFill>
                  <a:schemeClr val="accent6">
                    <a:lumMod val="75000"/>
                  </a:schemeClr>
                </a:solidFill>
                <a:latin typeface="Trebuchet MS" panose="020B0603020202020204" pitchFamily="34" charset="0"/>
              </a:rPr>
              <a:t> a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Yona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ṥomiṥwa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bjalo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mahlare</a:t>
            </a:r>
            <a:r>
              <a:rPr lang="en-GB" sz="900" dirty="0">
                <a:solidFill>
                  <a:schemeClr val="accent6">
                    <a:lumMod val="75000"/>
                  </a:schemeClr>
                </a:solidFill>
                <a:latin typeface="Trebuchet MS" panose="020B0603020202020204" pitchFamily="34" charset="0"/>
              </a:rPr>
              <a:t> a tee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kgokgwa</a:t>
            </a:r>
            <a:r>
              <a:rPr lang="en-GB" sz="900" dirty="0">
                <a:latin typeface="Trebuchet MS" panose="020B0603020202020204" pitchFamily="34" charset="0"/>
              </a:rPr>
              <a:t> </a:t>
            </a:r>
            <a:endParaRPr lang="en-ZA" sz="900" dirty="0">
              <a:solidFill>
                <a:srgbClr val="0097A9"/>
              </a:solidFill>
              <a:latin typeface="Trebuchet MS" panose="020B0603020202020204" pitchFamily="34" charset="0"/>
            </a:endParaRPr>
          </a:p>
        </p:txBody>
      </p:sp>
      <p:sp>
        <p:nvSpPr>
          <p:cNvPr id="7" name="Slide Number Placeholder 6"/>
          <p:cNvSpPr>
            <a:spLocks noGrp="1"/>
          </p:cNvSpPr>
          <p:nvPr>
            <p:ph type="sldNum" sz="quarter" idx="12"/>
          </p:nvPr>
        </p:nvSpPr>
        <p:spPr>
          <a:xfrm>
            <a:off x="7308395" y="6455127"/>
            <a:ext cx="2228850" cy="365125"/>
          </a:xfrm>
        </p:spPr>
        <p:txBody>
          <a:bodyPr/>
          <a:lstStyle/>
          <a:p>
            <a:fld id="{C8640D55-0FE3-4A7A-AE27-C608696CB6B6}" type="slidenum">
              <a:rPr lang="en-ZA" smtClean="0"/>
              <a:t>27</a:t>
            </a:fld>
            <a:endParaRPr lang="en-ZA" dirty="0"/>
          </a:p>
        </p:txBody>
      </p:sp>
      <p:pic>
        <p:nvPicPr>
          <p:cNvPr id="9" name="Picture 8"/>
          <p:cNvPicPr/>
          <p:nvPr/>
        </p:nvPicPr>
        <p:blipFill>
          <a:blip r:embed="rId3"/>
          <a:stretch>
            <a:fillRect/>
          </a:stretch>
        </p:blipFill>
        <p:spPr>
          <a:xfrm>
            <a:off x="9055280" y="136680"/>
            <a:ext cx="481965" cy="413385"/>
          </a:xfrm>
          <a:prstGeom prst="rect">
            <a:avLst/>
          </a:prstGeom>
        </p:spPr>
      </p:pic>
      <p:sp>
        <p:nvSpPr>
          <p:cNvPr id="10" name="Footer Placeholder 3"/>
          <p:cNvSpPr>
            <a:spLocks noGrp="1"/>
          </p:cNvSpPr>
          <p:nvPr>
            <p:ph type="ftr" sz="quarter" idx="11"/>
          </p:nvPr>
        </p:nvSpPr>
        <p:spPr>
          <a:xfrm>
            <a:off x="810471" y="6417128"/>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77968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Medicinal &amp; edible herbs used by farmers in the lower &amp; middle Olifant </a:t>
            </a:r>
            <a:endParaRPr lang="en-ZA"/>
          </a:p>
        </p:txBody>
      </p:sp>
      <p:sp>
        <p:nvSpPr>
          <p:cNvPr id="5" name="Slide Number Placeholder 4"/>
          <p:cNvSpPr>
            <a:spLocks noGrp="1"/>
          </p:cNvSpPr>
          <p:nvPr>
            <p:ph type="sldNum" sz="quarter" idx="12"/>
          </p:nvPr>
        </p:nvSpPr>
        <p:spPr/>
        <p:txBody>
          <a:bodyPr/>
          <a:lstStyle/>
          <a:p>
            <a:fld id="{C8640D55-0FE3-4A7A-AE27-C608696CB6B6}" type="slidenum">
              <a:rPr lang="en-ZA" smtClean="0"/>
              <a:t>28</a:t>
            </a:fld>
            <a:endParaRPr lang="en-ZA"/>
          </a:p>
        </p:txBody>
      </p:sp>
      <p:sp>
        <p:nvSpPr>
          <p:cNvPr id="2" name="Rectangle 1"/>
          <p:cNvSpPr/>
          <p:nvPr/>
        </p:nvSpPr>
        <p:spPr>
          <a:xfrm>
            <a:off x="-3742" y="0"/>
            <a:ext cx="9906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4616"/>
          <a:stretch/>
        </p:blipFill>
        <p:spPr>
          <a:xfrm>
            <a:off x="3504402" y="-24375"/>
            <a:ext cx="6454289" cy="6882375"/>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6486" t="91294" r="26535" b="4295"/>
          <a:stretch/>
        </p:blipFill>
        <p:spPr>
          <a:xfrm>
            <a:off x="92447" y="5477739"/>
            <a:ext cx="3281584" cy="435835"/>
          </a:xfrm>
          <a:prstGeom prst="rect">
            <a:avLst/>
          </a:prstGeom>
        </p:spPr>
      </p:pic>
      <p:sp>
        <p:nvSpPr>
          <p:cNvPr id="3" name="TextBox 2"/>
          <p:cNvSpPr txBox="1"/>
          <p:nvPr/>
        </p:nvSpPr>
        <p:spPr>
          <a:xfrm>
            <a:off x="126629" y="3908769"/>
            <a:ext cx="3247402" cy="1138773"/>
          </a:xfrm>
          <a:prstGeom prst="rect">
            <a:avLst/>
          </a:prstGeom>
          <a:noFill/>
        </p:spPr>
        <p:txBody>
          <a:bodyPr wrap="square" rtlCol="0">
            <a:spAutoFit/>
          </a:bodyPr>
          <a:lstStyle/>
          <a:p>
            <a:pPr algn="ctr"/>
            <a:r>
              <a:rPr lang="en-US" sz="1000" b="1" dirty="0">
                <a:solidFill>
                  <a:schemeClr val="bg1"/>
                </a:solidFill>
                <a:latin typeface="Trebuchet MS" panose="020B0603020202020204" pitchFamily="34" charset="0"/>
              </a:rPr>
              <a:t>Acknowledgements: Project funding and support</a:t>
            </a:r>
          </a:p>
          <a:p>
            <a:pPr algn="ctr"/>
            <a:endParaRPr lang="en-US" sz="1000" dirty="0">
              <a:solidFill>
                <a:schemeClr val="bg1"/>
              </a:solidFill>
              <a:latin typeface="Trebuchet MS" panose="020B0603020202020204" pitchFamily="34" charset="0"/>
            </a:endParaRPr>
          </a:p>
          <a:p>
            <a:pPr algn="ctr"/>
            <a:r>
              <a:rPr lang="en-US" sz="800" dirty="0">
                <a:solidFill>
                  <a:schemeClr val="bg1"/>
                </a:solidFill>
                <a:latin typeface="Trebuchet MS" panose="020B0603020202020204" pitchFamily="34" charset="0"/>
              </a:rPr>
              <a:t>The USAID: RESILIM-O project is funded by the US Agency for International Development under USAID/Southern Africa RESILIENCE IN THE LIMPOPO BASIN PROGRAM (RESILIM). The RESILIM-O project is implemented by the Association for Water and Rural Development (AWARD), in collaboration with partners. </a:t>
            </a:r>
          </a:p>
          <a:p>
            <a:pPr algn="ctr"/>
            <a:r>
              <a:rPr lang="en-US" sz="800" dirty="0">
                <a:solidFill>
                  <a:schemeClr val="bg1"/>
                </a:solidFill>
                <a:latin typeface="Trebuchet MS" panose="020B0603020202020204" pitchFamily="34" charset="0"/>
              </a:rPr>
              <a:t>Cooperative Agreement </a:t>
            </a:r>
            <a:r>
              <a:rPr lang="en-US" sz="800" dirty="0" err="1">
                <a:solidFill>
                  <a:schemeClr val="bg1"/>
                </a:solidFill>
                <a:latin typeface="Trebuchet MS" panose="020B0603020202020204" pitchFamily="34" charset="0"/>
              </a:rPr>
              <a:t>nr</a:t>
            </a:r>
            <a:r>
              <a:rPr lang="en-US" sz="800" dirty="0">
                <a:solidFill>
                  <a:schemeClr val="bg1"/>
                </a:solidFill>
                <a:latin typeface="Trebuchet MS" panose="020B0603020202020204" pitchFamily="34" charset="0"/>
              </a:rPr>
              <a:t> AID-674-A-13-00008</a:t>
            </a:r>
            <a:endParaRPr lang="en-ZA" sz="8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740333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88" y="730012"/>
            <a:ext cx="4279829" cy="5293117"/>
          </a:xfrm>
        </p:spPr>
        <p:txBody>
          <a:bodyPr>
            <a:normAutofit/>
          </a:bodyPr>
          <a:lstStyle/>
          <a:p>
            <a:pPr marL="0" indent="0">
              <a:buNone/>
            </a:pPr>
            <a:r>
              <a:rPr lang="en-US" dirty="0">
                <a:solidFill>
                  <a:schemeClr val="accent6">
                    <a:lumMod val="75000"/>
                  </a:schemeClr>
                </a:solidFill>
                <a:latin typeface="Trebuchet MS" panose="020B0603020202020204" pitchFamily="34" charset="0"/>
              </a:rPr>
              <a:t>Introduction</a:t>
            </a:r>
            <a:endParaRPr lang="en-ZA" dirty="0">
              <a:solidFill>
                <a:schemeClr val="accent6">
                  <a:lumMod val="75000"/>
                </a:schemeClr>
              </a:solidFill>
              <a:latin typeface="Trebuchet MS" panose="020B0603020202020204" pitchFamily="34" charset="0"/>
            </a:endParaRPr>
          </a:p>
          <a:p>
            <a:pPr marL="0" indent="0">
              <a:buNone/>
            </a:pPr>
            <a:r>
              <a:rPr lang="en-GB" sz="1300" dirty="0">
                <a:latin typeface="Trebuchet MS" panose="020B0603020202020204" pitchFamily="34" charset="0"/>
              </a:rPr>
              <a:t>The focus of most backyard gardeners or smallholder farmers is planting vegetables in their gardens for resale or subsistence. They are selling their produce to locals or big shops in town or certain targeted markets.  Due to the climate change challenges, some farmers want to venture into farming edible or medicinal herbs in their gardens. One of the reasons is that most of the herbs are hardy and can withstand current unpredicted weather changes. </a:t>
            </a:r>
          </a:p>
          <a:p>
            <a:pPr marL="0" indent="0">
              <a:buNone/>
            </a:pPr>
            <a:r>
              <a:rPr lang="en-GB" sz="1300" dirty="0">
                <a:latin typeface="Trebuchet MS" panose="020B0603020202020204" pitchFamily="34" charset="0"/>
              </a:rPr>
              <a:t>Different types of herbs were introduced in the communities and the majority of the farmers now know their uses and some have a market for them in neighbouring towns. However more training and information on the uses of herbs are needed, hence some of the farmers asked us to compile a booklet on herbs so that they can easily remember their benefits and be able to train other farmers on the use of herbs. </a:t>
            </a:r>
          </a:p>
          <a:p>
            <a:pPr marL="0" indent="0">
              <a:buNone/>
            </a:pPr>
            <a:r>
              <a:rPr lang="en-GB" sz="1300" dirty="0">
                <a:latin typeface="Trebuchet MS" panose="020B0603020202020204" pitchFamily="34" charset="0"/>
              </a:rPr>
              <a:t>Comments follow from some of the farmers in the middle to the lower </a:t>
            </a:r>
            <a:r>
              <a:rPr lang="en-GB" sz="1300" dirty="0" err="1">
                <a:latin typeface="Trebuchet MS" panose="020B0603020202020204" pitchFamily="34" charset="0"/>
              </a:rPr>
              <a:t>Olifants</a:t>
            </a:r>
            <a:r>
              <a:rPr lang="en-GB" sz="1300" dirty="0">
                <a:latin typeface="Trebuchet MS" panose="020B0603020202020204" pitchFamily="34" charset="0"/>
              </a:rPr>
              <a:t> who are pioneer herb growers</a:t>
            </a:r>
            <a:r>
              <a:rPr lang="en-GB" sz="1400" dirty="0">
                <a:latin typeface="Trebuchet MS" panose="020B0603020202020204" pitchFamily="34" charset="0"/>
              </a:rPr>
              <a:t>. Many of the photos in this resource come from their gardens.</a:t>
            </a:r>
            <a:endParaRPr lang="en-ZA" sz="1400" dirty="0">
              <a:latin typeface="Trebuchet MS" panose="020B0603020202020204" pitchFamily="34" charset="0"/>
            </a:endParaRPr>
          </a:p>
          <a:p>
            <a:endParaRPr lang="en-ZA" dirty="0"/>
          </a:p>
        </p:txBody>
      </p:sp>
      <p:sp>
        <p:nvSpPr>
          <p:cNvPr id="4" name="Footer Placeholder 3"/>
          <p:cNvSpPr>
            <a:spLocks noGrp="1"/>
          </p:cNvSpPr>
          <p:nvPr>
            <p:ph type="ftr" sz="quarter" idx="11"/>
          </p:nvPr>
        </p:nvSpPr>
        <p:spPr>
          <a:xfrm>
            <a:off x="381320" y="6490630"/>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
        <p:nvSpPr>
          <p:cNvPr id="5" name="Slide Number Placeholder 4"/>
          <p:cNvSpPr>
            <a:spLocks noGrp="1"/>
          </p:cNvSpPr>
          <p:nvPr>
            <p:ph type="sldNum" sz="quarter" idx="12"/>
          </p:nvPr>
        </p:nvSpPr>
        <p:spPr>
          <a:xfrm>
            <a:off x="7229495" y="6425781"/>
            <a:ext cx="2228850" cy="365125"/>
          </a:xfrm>
        </p:spPr>
        <p:txBody>
          <a:bodyPr/>
          <a:lstStyle/>
          <a:p>
            <a:fld id="{C8640D55-0FE3-4A7A-AE27-C608696CB6B6}" type="slidenum">
              <a:rPr lang="en-ZA" smtClean="0"/>
              <a:t>3</a:t>
            </a:fld>
            <a:endParaRPr lang="en-ZA" dirty="0"/>
          </a:p>
        </p:txBody>
      </p:sp>
      <p:pic>
        <p:nvPicPr>
          <p:cNvPr id="6" name="Picture 5" descr="C:\Users\BMkhabela\AppData\Local\Microsoft\Windows\INetCache\Content.Word\IMG-20191107-WA0045.jpg"/>
          <p:cNvPicPr/>
          <p:nvPr/>
        </p:nvPicPr>
        <p:blipFill rotWithShape="1">
          <a:blip r:embed="rId2" cstate="print">
            <a:extLst>
              <a:ext uri="{28A0092B-C50C-407E-A947-70E740481C1C}">
                <a14:useLocalDpi xmlns:a14="http://schemas.microsoft.com/office/drawing/2010/main" val="0"/>
              </a:ext>
            </a:extLst>
          </a:blip>
          <a:srcRect l="23952" t="7073" r="25990" b="19408"/>
          <a:stretch/>
        </p:blipFill>
        <p:spPr bwMode="auto">
          <a:xfrm rot="20551472">
            <a:off x="5587575" y="1881858"/>
            <a:ext cx="1602659" cy="2823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7561006" y="1771223"/>
            <a:ext cx="2084391" cy="3785652"/>
          </a:xfrm>
          <a:prstGeom prst="rect">
            <a:avLst/>
          </a:prstGeom>
        </p:spPr>
        <p:txBody>
          <a:bodyPr wrap="square">
            <a:spAutoFit/>
          </a:bodyPr>
          <a:lstStyle/>
          <a:p>
            <a:pPr algn="ctr">
              <a:spcAft>
                <a:spcPts val="0"/>
              </a:spcAft>
            </a:pPr>
            <a:r>
              <a:rPr lang="en-GB" sz="1000" b="1" dirty="0">
                <a:solidFill>
                  <a:schemeClr val="accent6"/>
                </a:solidFill>
                <a:latin typeface="Trebuchet MS" panose="020B0603020202020204" pitchFamily="34" charset="0"/>
                <a:ea typeface="Times New Roman" panose="02020603050405020304" pitchFamily="18" charset="0"/>
                <a:cs typeface="Times New Roman" panose="02020603050405020304" pitchFamily="18" charset="0"/>
              </a:rPr>
              <a:t>“W</a:t>
            </a:r>
            <a:r>
              <a:rPr lang="en-GB" sz="1000" dirty="0">
                <a:solidFill>
                  <a:schemeClr val="accent6"/>
                </a:solidFill>
                <a:latin typeface="Trebuchet MS" panose="020B0603020202020204" pitchFamily="34" charset="0"/>
                <a:ea typeface="Times New Roman" panose="02020603050405020304" pitchFamily="18" charset="0"/>
                <a:cs typeface="Times New Roman" panose="02020603050405020304" pitchFamily="18" charset="0"/>
              </a:rPr>
              <a:t>e </a:t>
            </a:r>
            <a:r>
              <a:rPr lang="en-GB" sz="10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all want to save as much</a:t>
            </a:r>
            <a:r>
              <a:rPr lang="en-GB" sz="1000" b="1"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10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as we could under this economic challenges in our country</a:t>
            </a:r>
            <a:r>
              <a:rPr lang="en-GB" sz="1000" b="1"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10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Herbs are very easy to grow and they do not require a huge effort and space. Herbs can be expensive to buy when buying them in big shops that is why I prefer to grow them. I enjoy being in the herb garden and it also helps me to relax and refresh my mind. I take care of my family - their health is my first priority. Planting my own herbs gives me assurance that I’m getting 100% organic herbs and fresh crops. Fresh herbs can help to relieve stress, high levels of cholesterol in our bodies and they can help with the digestive system. It give us more chances of not getting cancer as well. My husband will mostly certainly agree with me on this one.</a:t>
            </a:r>
            <a:r>
              <a:rPr lang="en-GB" sz="1000" i="1"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a:t>
            </a:r>
            <a:endParaRPr lang="en-ZA" sz="1000" dirty="0">
              <a:solidFill>
                <a:schemeClr val="accent6">
                  <a:lumMod val="7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8" name="Title 1"/>
          <p:cNvSpPr>
            <a:spLocks noGrp="1"/>
          </p:cNvSpPr>
          <p:nvPr>
            <p:ph type="title"/>
          </p:nvPr>
        </p:nvSpPr>
        <p:spPr>
          <a:xfrm>
            <a:off x="5200651" y="645121"/>
            <a:ext cx="4203764" cy="728887"/>
          </a:xfrm>
          <a:solidFill>
            <a:srgbClr val="C9E2B8"/>
          </a:solidFill>
          <a:effectLst>
            <a:outerShdw blurRad="50800" dist="38100" dir="2700000" algn="tl" rotWithShape="0">
              <a:prstClr val="black">
                <a:alpha val="40000"/>
              </a:prstClr>
            </a:outerShdw>
          </a:effectLst>
        </p:spPr>
        <p:txBody>
          <a:bodyPr>
            <a:normAutofit fontScale="90000"/>
          </a:bodyPr>
          <a:lstStyle/>
          <a:p>
            <a:pPr algn="ctr"/>
            <a:br>
              <a:rPr lang="nn-NO" sz="1950" dirty="0">
                <a:latin typeface="Trebuchet MS" panose="020B0603020202020204" pitchFamily="34" charset="0"/>
              </a:rPr>
            </a:br>
            <a:r>
              <a:rPr lang="nn-NO" sz="1950" dirty="0">
                <a:latin typeface="Trebuchet MS" panose="020B0603020202020204" pitchFamily="34" charset="0"/>
              </a:rPr>
              <a:t>Linah Malepe</a:t>
            </a:r>
            <a:br>
              <a:rPr lang="nn-NO" sz="1950" dirty="0">
                <a:latin typeface="Trebuchet MS" panose="020B0603020202020204" pitchFamily="34" charset="0"/>
              </a:rPr>
            </a:br>
            <a:r>
              <a:rPr lang="nn-NO" sz="1400" dirty="0">
                <a:solidFill>
                  <a:schemeClr val="accent6">
                    <a:lumMod val="75000"/>
                  </a:schemeClr>
                </a:solidFill>
                <a:latin typeface="Trebuchet MS" panose="020B0603020202020204" pitchFamily="34" charset="0"/>
              </a:rPr>
              <a:t>[Sedawa Community Mopani District]</a:t>
            </a:r>
            <a:br>
              <a:rPr lang="nn-NO" sz="1950" dirty="0">
                <a:latin typeface="Trebuchet MS" panose="020B0603020202020204" pitchFamily="34" charset="0"/>
              </a:rPr>
            </a:br>
            <a:endParaRPr lang="en-ZA" sz="1950" dirty="0">
              <a:solidFill>
                <a:schemeClr val="accent6">
                  <a:lumMod val="75000"/>
                </a:schemeClr>
              </a:solidFill>
              <a:latin typeface="Trebuchet MS" panose="020B0603020202020204" pitchFamily="34" charset="0"/>
            </a:endParaRPr>
          </a:p>
        </p:txBody>
      </p:sp>
      <p:pic>
        <p:nvPicPr>
          <p:cNvPr id="9" name="Picture 8"/>
          <p:cNvPicPr/>
          <p:nvPr/>
        </p:nvPicPr>
        <p:blipFill>
          <a:blip r:embed="rId3"/>
          <a:stretch>
            <a:fillRect/>
          </a:stretch>
        </p:blipFill>
        <p:spPr>
          <a:xfrm>
            <a:off x="9163432" y="153219"/>
            <a:ext cx="481965" cy="413385"/>
          </a:xfrm>
          <a:prstGeom prst="rect">
            <a:avLst/>
          </a:prstGeom>
        </p:spPr>
      </p:pic>
    </p:spTree>
    <p:extLst>
      <p:ext uri="{BB962C8B-B14F-4D97-AF65-F5344CB8AC3E}">
        <p14:creationId xmlns:p14="http://schemas.microsoft.com/office/powerpoint/2010/main" val="2807152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909" y="744913"/>
            <a:ext cx="4297871" cy="657825"/>
          </a:xfrm>
          <a:solidFill>
            <a:srgbClr val="C9E2B8"/>
          </a:solidFill>
          <a:effectLst>
            <a:outerShdw blurRad="50800" dist="38100" dir="2700000" algn="tl" rotWithShape="0">
              <a:prstClr val="black">
                <a:alpha val="40000"/>
              </a:prstClr>
            </a:outerShdw>
          </a:effectLst>
        </p:spPr>
        <p:txBody>
          <a:bodyPr>
            <a:normAutofit fontScale="90000"/>
          </a:bodyPr>
          <a:lstStyle/>
          <a:p>
            <a:pPr algn="ctr"/>
            <a:br>
              <a:rPr lang="nn-NO" sz="1950" dirty="0">
                <a:latin typeface="Trebuchet MS" panose="020B0603020202020204" pitchFamily="34" charset="0"/>
              </a:rPr>
            </a:br>
            <a:r>
              <a:rPr lang="nn-NO" sz="1800" dirty="0">
                <a:latin typeface="Trebuchet MS" panose="020B0603020202020204" pitchFamily="34" charset="0"/>
              </a:rPr>
              <a:t>Anna Molala </a:t>
            </a:r>
            <a:br>
              <a:rPr lang="nn-NO" sz="1950" dirty="0">
                <a:latin typeface="Trebuchet MS" panose="020B0603020202020204" pitchFamily="34" charset="0"/>
              </a:rPr>
            </a:br>
            <a:r>
              <a:rPr lang="nn-NO" sz="1400" dirty="0">
                <a:solidFill>
                  <a:schemeClr val="accent6">
                    <a:lumMod val="75000"/>
                  </a:schemeClr>
                </a:solidFill>
                <a:latin typeface="Trebuchet MS" panose="020B0603020202020204" pitchFamily="34" charset="0"/>
              </a:rPr>
              <a:t>[Capricorn District from Zebediale Village]</a:t>
            </a:r>
            <a:br>
              <a:rPr lang="nn-NO" sz="1950" dirty="0">
                <a:latin typeface="Trebuchet MS" panose="020B0603020202020204" pitchFamily="34" charset="0"/>
              </a:rPr>
            </a:br>
            <a:endParaRPr lang="en-ZA" sz="1950" dirty="0">
              <a:solidFill>
                <a:schemeClr val="accent6">
                  <a:lumMod val="75000"/>
                </a:schemeClr>
              </a:solidFill>
              <a:latin typeface="Trebuchet MS" panose="020B0603020202020204" pitchFamily="34" charset="0"/>
            </a:endParaRPr>
          </a:p>
        </p:txBody>
      </p:sp>
      <p:sp>
        <p:nvSpPr>
          <p:cNvPr id="4" name="Content Placeholder 3"/>
          <p:cNvSpPr>
            <a:spLocks noGrp="1"/>
          </p:cNvSpPr>
          <p:nvPr>
            <p:ph sz="half" idx="2"/>
          </p:nvPr>
        </p:nvSpPr>
        <p:spPr>
          <a:xfrm>
            <a:off x="414909" y="4532379"/>
            <a:ext cx="4297871" cy="1805328"/>
          </a:xfrm>
        </p:spPr>
        <p:txBody>
          <a:bodyPr anchor="ctr">
            <a:normAutofit/>
          </a:bodyPr>
          <a:lstStyle/>
          <a:p>
            <a:pPr marL="0" indent="0" algn="ctr">
              <a:buNone/>
            </a:pPr>
            <a:r>
              <a:rPr lang="en-GB" sz="1000" dirty="0">
                <a:solidFill>
                  <a:schemeClr val="accent6">
                    <a:lumMod val="75000"/>
                  </a:schemeClr>
                </a:solidFill>
                <a:latin typeface="Trebuchet MS" panose="020B0603020202020204" pitchFamily="34" charset="0"/>
              </a:rPr>
              <a:t>“I planted herbal plants in my garden because it helps me and my family to cut cost on buying spices. Some of the herbs are for medicinal purposes. I make herbal tea with them and drink with my family. I also share with the  community - they enjoy using them and I have introduced herbs when they buy vegetables from my garden. Herbs keep my body active and healthy that is why I look very young …  As a farmer it is a must to have herbs in the garden as they help in controlling pests. I do not buy pesticides to control pests. This saves money for me and the environment as anything I plant </a:t>
            </a:r>
            <a:br>
              <a:rPr lang="en-GB" sz="1000" dirty="0">
                <a:solidFill>
                  <a:schemeClr val="accent6">
                    <a:lumMod val="75000"/>
                  </a:schemeClr>
                </a:solidFill>
                <a:latin typeface="Trebuchet MS" panose="020B0603020202020204" pitchFamily="34" charset="0"/>
              </a:rPr>
            </a:br>
            <a:r>
              <a:rPr lang="en-GB" sz="1000" dirty="0">
                <a:solidFill>
                  <a:schemeClr val="accent6">
                    <a:lumMod val="75000"/>
                  </a:schemeClr>
                </a:solidFill>
                <a:latin typeface="Trebuchet MS" panose="020B0603020202020204" pitchFamily="34" charset="0"/>
              </a:rPr>
              <a:t>and produce is organic because of the herbs.”</a:t>
            </a:r>
            <a:endParaRPr lang="en-ZA" sz="1000" dirty="0">
              <a:solidFill>
                <a:schemeClr val="accent6">
                  <a:lumMod val="75000"/>
                </a:schemeClr>
              </a:solidFill>
              <a:latin typeface="Trebuchet MS" panose="020B0603020202020204" pitchFamily="34" charset="0"/>
            </a:endParaRPr>
          </a:p>
          <a:p>
            <a:pPr algn="ctr">
              <a:buFont typeface="Wingdings" panose="05000000000000000000" pitchFamily="2" charset="2"/>
              <a:buChar char="§"/>
            </a:pPr>
            <a:endParaRPr lang="en-ZA" sz="813" dirty="0">
              <a:solidFill>
                <a:srgbClr val="0097A9"/>
              </a:solidFill>
              <a:latin typeface="Trebuchet MS" panose="020B0603020202020204" pitchFamily="34" charset="0"/>
            </a:endParaRPr>
          </a:p>
        </p:txBody>
      </p:sp>
      <p:sp>
        <p:nvSpPr>
          <p:cNvPr id="7" name="Slide Number Placeholder 6"/>
          <p:cNvSpPr>
            <a:spLocks noGrp="1"/>
          </p:cNvSpPr>
          <p:nvPr>
            <p:ph type="sldNum" sz="quarter" idx="12"/>
          </p:nvPr>
        </p:nvSpPr>
        <p:spPr>
          <a:xfrm>
            <a:off x="7237095" y="6460308"/>
            <a:ext cx="2228850" cy="365125"/>
          </a:xfrm>
        </p:spPr>
        <p:txBody>
          <a:bodyPr/>
          <a:lstStyle/>
          <a:p>
            <a:fld id="{C8640D55-0FE3-4A7A-AE27-C608696CB6B6}" type="slidenum">
              <a:rPr lang="en-ZA" smtClean="0"/>
              <a:t>4</a:t>
            </a:fld>
            <a:endParaRPr lang="en-ZA" dirty="0"/>
          </a:p>
        </p:txBody>
      </p:sp>
      <p:pic>
        <p:nvPicPr>
          <p:cNvPr id="9" name="Picture 8"/>
          <p:cNvPicPr/>
          <p:nvPr/>
        </p:nvPicPr>
        <p:blipFill>
          <a:blip r:embed="rId3"/>
          <a:stretch>
            <a:fillRect/>
          </a:stretch>
        </p:blipFill>
        <p:spPr>
          <a:xfrm>
            <a:off x="8983980" y="236667"/>
            <a:ext cx="481965" cy="413385"/>
          </a:xfrm>
          <a:prstGeom prst="rect">
            <a:avLst/>
          </a:prstGeom>
        </p:spPr>
      </p:pic>
      <p:sp>
        <p:nvSpPr>
          <p:cNvPr id="11" name="Title 1"/>
          <p:cNvSpPr txBox="1">
            <a:spLocks/>
          </p:cNvSpPr>
          <p:nvPr/>
        </p:nvSpPr>
        <p:spPr>
          <a:xfrm>
            <a:off x="5262180" y="762681"/>
            <a:ext cx="4203765" cy="673989"/>
          </a:xfrm>
          <a:prstGeom prst="rect">
            <a:avLst/>
          </a:prstGeom>
          <a:solidFill>
            <a:srgbClr val="C9E2B8"/>
          </a:solidFill>
          <a:effectLst>
            <a:outerShdw blurRad="50800" dist="38100" dir="2700000" algn="tl" rotWithShape="0">
              <a:prstClr val="black">
                <a:alpha val="40000"/>
              </a:prstClr>
            </a:outerShdw>
          </a:effectLst>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nn-NO" sz="3000" dirty="0">
              <a:latin typeface="Trebuchet MS" panose="020B0603020202020204" pitchFamily="34" charset="0"/>
            </a:endParaRPr>
          </a:p>
          <a:p>
            <a:pPr algn="ctr"/>
            <a:r>
              <a:rPr lang="nn-NO" sz="3000" dirty="0">
                <a:latin typeface="Trebuchet MS" panose="020B0603020202020204" pitchFamily="34" charset="0"/>
              </a:rPr>
              <a:t>Christina Thobejane</a:t>
            </a:r>
            <a:br>
              <a:rPr lang="nn-NO" sz="2400" dirty="0">
                <a:latin typeface="Trebuchet MS" panose="020B0603020202020204" pitchFamily="34" charset="0"/>
              </a:rPr>
            </a:br>
            <a:r>
              <a:rPr lang="nn-NO" sz="2200" b="1" dirty="0">
                <a:solidFill>
                  <a:schemeClr val="accent6">
                    <a:lumMod val="75000"/>
                  </a:schemeClr>
                </a:solidFill>
                <a:latin typeface="Trebuchet MS" panose="020B0603020202020204" pitchFamily="34" charset="0"/>
              </a:rPr>
              <a:t>[Sedawa Community, Greater Mametja Area]</a:t>
            </a:r>
            <a:br>
              <a:rPr lang="nn-NO" sz="1600" b="1" dirty="0">
                <a:solidFill>
                  <a:schemeClr val="accent6">
                    <a:lumMod val="75000"/>
                  </a:schemeClr>
                </a:solidFill>
                <a:latin typeface="Trebuchet MS" panose="020B0603020202020204" pitchFamily="34" charset="0"/>
              </a:rPr>
            </a:br>
            <a:endParaRPr lang="en-ZA" sz="1600" b="1" dirty="0">
              <a:solidFill>
                <a:schemeClr val="accent6">
                  <a:lumMod val="75000"/>
                </a:schemeClr>
              </a:solidFill>
              <a:latin typeface="Trebuchet MS" panose="020B0603020202020204" pitchFamily="34" charset="0"/>
            </a:endParaRPr>
          </a:p>
        </p:txBody>
      </p:sp>
      <p:pic>
        <p:nvPicPr>
          <p:cNvPr id="12" name="Picture 11" descr="C:\Users\BMkhabela\Desktop\Agri SI current pictures\2019 AgriSI Pictures\PGS training pictures\IMG_10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1326" y="1736296"/>
            <a:ext cx="4094619" cy="2615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5371326" y="4651382"/>
            <a:ext cx="4119765" cy="1446550"/>
          </a:xfrm>
          <a:prstGeom prst="rect">
            <a:avLst/>
          </a:prstGeom>
        </p:spPr>
        <p:txBody>
          <a:bodyPr wrap="square">
            <a:spAutoFit/>
          </a:bodyPr>
          <a:lstStyle/>
          <a:p>
            <a:pPr algn="ctr"/>
            <a:r>
              <a:rPr lang="en-US" sz="1000" dirty="0">
                <a:solidFill>
                  <a:schemeClr val="accent6">
                    <a:lumMod val="75000"/>
                  </a:schemeClr>
                </a:solidFill>
                <a:latin typeface="Trebuchet MS" panose="020B0603020202020204" pitchFamily="34" charset="0"/>
              </a:rPr>
              <a:t>“The herbs help make our food delicious and also can heal some minor pains and diseases. They are important because they help to control pests and diseases in our gardens, the smell of the of herbs help to repel things like mosquitoes and snakes. They also provide income for the family and we can make ends meet at the end of the day. Having a herb book will help the community to learn more about the important of growing herbs.”</a:t>
            </a:r>
            <a:endParaRPr lang="en-US" sz="1000" dirty="0">
              <a:solidFill>
                <a:schemeClr val="accent6">
                  <a:lumMod val="75000"/>
                </a:schemeClr>
              </a:solidFill>
            </a:endParaRPr>
          </a:p>
          <a:p>
            <a:endParaRPr lang="en-US" dirty="0"/>
          </a:p>
        </p:txBody>
      </p:sp>
      <p:pic>
        <p:nvPicPr>
          <p:cNvPr id="13" name="Content Placeholder 12" descr="C:\Users\BMkhabela\Desktop\Agri SI current pictures\20 Best Pictures Agri SI\Anna hosting farmers from Lower Olifant and touring them in her field.JPG"/>
          <p:cNvPicPr>
            <a:picLocks noGrp="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502730" y="1576396"/>
            <a:ext cx="4210050" cy="2805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Footer Placeholder 3"/>
          <p:cNvSpPr>
            <a:spLocks noGrp="1"/>
          </p:cNvSpPr>
          <p:nvPr>
            <p:ph type="ftr" sz="quarter" idx="11"/>
          </p:nvPr>
        </p:nvSpPr>
        <p:spPr>
          <a:xfrm>
            <a:off x="381320" y="6490630"/>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57706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295" y="924674"/>
            <a:ext cx="4203764" cy="839181"/>
          </a:xfrm>
          <a:solidFill>
            <a:srgbClr val="C9E2B8"/>
          </a:solidFill>
          <a:effectLst>
            <a:outerShdw blurRad="50800" dist="38100" dir="2700000" algn="tl" rotWithShape="0">
              <a:prstClr val="black">
                <a:alpha val="40000"/>
              </a:prstClr>
            </a:outerShdw>
          </a:effectLst>
        </p:spPr>
        <p:txBody>
          <a:bodyPr>
            <a:normAutofit fontScale="90000"/>
          </a:bodyPr>
          <a:lstStyle/>
          <a:p>
            <a:pPr algn="ctr"/>
            <a:br>
              <a:rPr lang="en-GB" sz="2000" dirty="0">
                <a:latin typeface="Trebuchet MS" panose="020B0603020202020204" pitchFamily="34" charset="0"/>
              </a:rPr>
            </a:br>
            <a:br>
              <a:rPr lang="en-GB" sz="2000" dirty="0">
                <a:latin typeface="Trebuchet MS" panose="020B0603020202020204" pitchFamily="34" charset="0"/>
              </a:rPr>
            </a:br>
            <a:r>
              <a:rPr lang="en-GB" sz="2000" dirty="0">
                <a:latin typeface="Trebuchet MS" panose="020B0603020202020204" pitchFamily="34" charset="0"/>
              </a:rPr>
              <a:t>Joel </a:t>
            </a:r>
            <a:r>
              <a:rPr lang="en-GB" sz="2000" dirty="0" err="1">
                <a:latin typeface="Trebuchet MS" panose="020B0603020202020204" pitchFamily="34" charset="0"/>
              </a:rPr>
              <a:t>Mahlangu</a:t>
            </a:r>
            <a:br>
              <a:rPr lang="en-GB" sz="2000" dirty="0">
                <a:latin typeface="Trebuchet MS" panose="020B0603020202020204" pitchFamily="34" charset="0"/>
              </a:rPr>
            </a:br>
            <a:r>
              <a:rPr lang="en-GB" sz="2000" dirty="0">
                <a:latin typeface="Trebuchet MS" panose="020B0603020202020204" pitchFamily="34" charset="0"/>
              </a:rPr>
              <a:t> </a:t>
            </a:r>
            <a:r>
              <a:rPr lang="en-GB" sz="1400" dirty="0">
                <a:solidFill>
                  <a:schemeClr val="accent6">
                    <a:lumMod val="75000"/>
                  </a:schemeClr>
                </a:solidFill>
                <a:latin typeface="Trebuchet MS" panose="020B0603020202020204" pitchFamily="34" charset="0"/>
              </a:rPr>
              <a:t>[</a:t>
            </a:r>
            <a:r>
              <a:rPr lang="en-GB" sz="1400" dirty="0" err="1">
                <a:solidFill>
                  <a:schemeClr val="accent6">
                    <a:lumMod val="75000"/>
                  </a:schemeClr>
                </a:solidFill>
                <a:latin typeface="Trebuchet MS" panose="020B0603020202020204" pitchFamily="34" charset="0"/>
              </a:rPr>
              <a:t>Monsterlus</a:t>
            </a:r>
            <a:r>
              <a:rPr lang="en-GB" sz="1400" dirty="0">
                <a:solidFill>
                  <a:schemeClr val="accent6">
                    <a:lumMod val="75000"/>
                  </a:schemeClr>
                </a:solidFill>
                <a:latin typeface="Trebuchet MS" panose="020B0603020202020204" pitchFamily="34" charset="0"/>
              </a:rPr>
              <a:t>, Sekhukhune District]</a:t>
            </a:r>
            <a:br>
              <a:rPr lang="en-ZA" sz="2000" dirty="0">
                <a:latin typeface="Trebuchet MS" panose="020B0603020202020204" pitchFamily="34" charset="0"/>
              </a:rPr>
            </a:br>
            <a:br>
              <a:rPr lang="nn-NO" sz="1950" dirty="0">
                <a:latin typeface="Trebuchet MS" panose="020B0603020202020204" pitchFamily="34" charset="0"/>
              </a:rPr>
            </a:br>
            <a:endParaRPr lang="en-ZA" sz="1950" dirty="0">
              <a:solidFill>
                <a:schemeClr val="accent6">
                  <a:lumMod val="75000"/>
                </a:schemeClr>
              </a:solidFill>
              <a:latin typeface="Trebuchet MS" panose="020B0603020202020204" pitchFamily="34" charset="0"/>
            </a:endParaRPr>
          </a:p>
        </p:txBody>
      </p:sp>
      <p:sp>
        <p:nvSpPr>
          <p:cNvPr id="4" name="Content Placeholder 3"/>
          <p:cNvSpPr>
            <a:spLocks noGrp="1"/>
          </p:cNvSpPr>
          <p:nvPr>
            <p:ph sz="half" idx="2"/>
          </p:nvPr>
        </p:nvSpPr>
        <p:spPr>
          <a:xfrm>
            <a:off x="487300" y="4912170"/>
            <a:ext cx="4215384" cy="1805328"/>
          </a:xfrm>
        </p:spPr>
        <p:txBody>
          <a:bodyPr anchor="ctr">
            <a:normAutofit/>
          </a:bodyPr>
          <a:lstStyle/>
          <a:p>
            <a:pPr marL="0" indent="0" algn="ctr">
              <a:buNone/>
            </a:pPr>
            <a:r>
              <a:rPr lang="en-GB" sz="1000" dirty="0">
                <a:solidFill>
                  <a:schemeClr val="accent6">
                    <a:lumMod val="75000"/>
                  </a:schemeClr>
                </a:solidFill>
              </a:rPr>
              <a:t>“Herbs are organic plants and are useful to the body. I use them in the kitchen as spices e.g. parsley for fish, rosemary for lamb stew.  Having herbs in the garden is like having a pharmacy in my own yard.  If a family member get sick I know which herbs to use and for what purposes; an example is if someone has flu I can prescribe lemon grass, mint, thyme, ginger, wild dagga .Lemon verbena is for high blood pressure and celery can help me and my family to live a good life. Herbs are key for one’s well-being. They save money; we need less consultation to medical practitioners and more healthy living.”</a:t>
            </a:r>
            <a:endParaRPr lang="en-ZA" sz="1000" dirty="0">
              <a:solidFill>
                <a:schemeClr val="accent6">
                  <a:lumMod val="75000"/>
                </a:schemeClr>
              </a:solidFill>
            </a:endParaRPr>
          </a:p>
          <a:p>
            <a:endParaRPr lang="en-ZA" sz="1000" dirty="0">
              <a:latin typeface="Trebuchet MS" panose="020B0603020202020204" pitchFamily="34" charset="0"/>
            </a:endParaRPr>
          </a:p>
          <a:p>
            <a:pPr>
              <a:buFont typeface="Wingdings" panose="05000000000000000000" pitchFamily="2" charset="2"/>
              <a:buChar char="§"/>
            </a:pPr>
            <a:endParaRPr lang="en-ZA" sz="813" dirty="0">
              <a:solidFill>
                <a:srgbClr val="0097A9"/>
              </a:solidFill>
              <a:latin typeface="Trebuchet MS" panose="020B0603020202020204" pitchFamily="34" charset="0"/>
            </a:endParaRPr>
          </a:p>
        </p:txBody>
      </p:sp>
      <p:sp>
        <p:nvSpPr>
          <p:cNvPr id="7" name="Slide Number Placeholder 6"/>
          <p:cNvSpPr>
            <a:spLocks noGrp="1"/>
          </p:cNvSpPr>
          <p:nvPr>
            <p:ph type="sldNum" sz="quarter" idx="12"/>
          </p:nvPr>
        </p:nvSpPr>
        <p:spPr>
          <a:xfrm>
            <a:off x="7237095" y="6490629"/>
            <a:ext cx="2228850" cy="365125"/>
          </a:xfrm>
        </p:spPr>
        <p:txBody>
          <a:bodyPr/>
          <a:lstStyle/>
          <a:p>
            <a:fld id="{C8640D55-0FE3-4A7A-AE27-C608696CB6B6}" type="slidenum">
              <a:rPr lang="en-ZA" smtClean="0"/>
              <a:t>5</a:t>
            </a:fld>
            <a:endParaRPr lang="en-ZA"/>
          </a:p>
        </p:txBody>
      </p:sp>
      <p:pic>
        <p:nvPicPr>
          <p:cNvPr id="9" name="Picture 8"/>
          <p:cNvPicPr/>
          <p:nvPr/>
        </p:nvPicPr>
        <p:blipFill>
          <a:blip r:embed="rId3"/>
          <a:stretch>
            <a:fillRect/>
          </a:stretch>
        </p:blipFill>
        <p:spPr>
          <a:xfrm>
            <a:off x="8983980" y="236667"/>
            <a:ext cx="481965" cy="413385"/>
          </a:xfrm>
          <a:prstGeom prst="rect">
            <a:avLst/>
          </a:prstGeom>
        </p:spPr>
      </p:pic>
      <p:sp>
        <p:nvSpPr>
          <p:cNvPr id="11" name="Title 1"/>
          <p:cNvSpPr txBox="1">
            <a:spLocks/>
          </p:cNvSpPr>
          <p:nvPr/>
        </p:nvSpPr>
        <p:spPr>
          <a:xfrm>
            <a:off x="5262181" y="924674"/>
            <a:ext cx="4203764" cy="839182"/>
          </a:xfrm>
          <a:prstGeom prst="rect">
            <a:avLst/>
          </a:prstGeom>
          <a:solidFill>
            <a:srgbClr val="C9E2B8"/>
          </a:solidFill>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latin typeface="Trebuchet MS" panose="020B0603020202020204" pitchFamily="34" charset="0"/>
              </a:rPr>
              <a:t>Peter </a:t>
            </a:r>
            <a:r>
              <a:rPr lang="en-GB" sz="1800" dirty="0" err="1">
                <a:latin typeface="Trebuchet MS" panose="020B0603020202020204" pitchFamily="34" charset="0"/>
              </a:rPr>
              <a:t>Tsokela</a:t>
            </a:r>
            <a:r>
              <a:rPr lang="en-GB" sz="1800" dirty="0">
                <a:latin typeface="Trebuchet MS" panose="020B0603020202020204" pitchFamily="34" charset="0"/>
              </a:rPr>
              <a:t> </a:t>
            </a:r>
          </a:p>
          <a:p>
            <a:pPr algn="ctr"/>
            <a:r>
              <a:rPr lang="en-GB" sz="1300" dirty="0">
                <a:solidFill>
                  <a:schemeClr val="accent6">
                    <a:lumMod val="75000"/>
                  </a:schemeClr>
                </a:solidFill>
                <a:latin typeface="Trebuchet MS" panose="020B0603020202020204" pitchFamily="34" charset="0"/>
              </a:rPr>
              <a:t>[</a:t>
            </a:r>
            <a:r>
              <a:rPr lang="en-GB" sz="1300" dirty="0" err="1">
                <a:solidFill>
                  <a:schemeClr val="accent6">
                    <a:lumMod val="75000"/>
                  </a:schemeClr>
                </a:solidFill>
                <a:latin typeface="Trebuchet MS" panose="020B0603020202020204" pitchFamily="34" charset="0"/>
              </a:rPr>
              <a:t>Motetema</a:t>
            </a:r>
            <a:r>
              <a:rPr lang="en-GB" sz="1300" dirty="0">
                <a:solidFill>
                  <a:schemeClr val="accent6">
                    <a:lumMod val="75000"/>
                  </a:schemeClr>
                </a:solidFill>
                <a:latin typeface="Trebuchet MS" panose="020B0603020202020204" pitchFamily="34" charset="0"/>
              </a:rPr>
              <a:t>, Sekhukhune District]</a:t>
            </a:r>
            <a:endParaRPr lang="en-ZA" sz="1300" dirty="0">
              <a:solidFill>
                <a:schemeClr val="accent6">
                  <a:lumMod val="75000"/>
                </a:schemeClr>
              </a:solidFill>
              <a:latin typeface="Trebuchet MS" panose="020B0603020202020204" pitchFamily="34" charset="0"/>
            </a:endParaRPr>
          </a:p>
        </p:txBody>
      </p:sp>
      <p:pic>
        <p:nvPicPr>
          <p:cNvPr id="13" name="Content Placeholder 12" descr="C:\Users\BMkhabela\Desktop\Agri SI current pictures\2017 Pictures\Agri SI to be sorted\13-17 November 17 tour middle oliphant\15 November 17\IMG_5223.JPG"/>
          <p:cNvPicPr>
            <a:picLocks noGrp="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00009" y="2011059"/>
            <a:ext cx="4210050" cy="2807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C:\Users\BMkhabela\Desktop\Agri SI current pictures\2018 Pictures\23-27 July 2018 Youth training in the middle Oli\23 July 2018 Youth training in the Middle Oli\IMG_1444.JPG"/>
          <p:cNvPicPr/>
          <p:nvPr/>
        </p:nvPicPr>
        <p:blipFill rotWithShape="1">
          <a:blip r:embed="rId5" cstate="print">
            <a:extLst>
              <a:ext uri="{28A0092B-C50C-407E-A947-70E740481C1C}">
                <a14:useLocalDpi xmlns:a14="http://schemas.microsoft.com/office/drawing/2010/main" val="0"/>
              </a:ext>
            </a:extLst>
          </a:blip>
          <a:srcRect r="12365"/>
          <a:stretch/>
        </p:blipFill>
        <p:spPr bwMode="auto">
          <a:xfrm>
            <a:off x="5463096" y="2011059"/>
            <a:ext cx="3761866" cy="2807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5124450" y="5000182"/>
            <a:ext cx="4341495" cy="1015663"/>
          </a:xfrm>
          <a:prstGeom prst="rect">
            <a:avLst/>
          </a:prstGeom>
        </p:spPr>
        <p:txBody>
          <a:bodyPr wrap="square">
            <a:spAutoFit/>
          </a:bodyPr>
          <a:lstStyle/>
          <a:p>
            <a:pPr algn="ctr"/>
            <a:r>
              <a:rPr lang="en-US" sz="1000" dirty="0">
                <a:solidFill>
                  <a:schemeClr val="accent6">
                    <a:lumMod val="75000"/>
                  </a:schemeClr>
                </a:solidFill>
                <a:latin typeface="Trebuchet MS" panose="020B0603020202020204" pitchFamily="34" charset="0"/>
              </a:rPr>
              <a:t>“I have planted diverse herbs ranging from rosemary, </a:t>
            </a:r>
            <a:r>
              <a:rPr lang="en-US" sz="900" dirty="0">
                <a:solidFill>
                  <a:schemeClr val="accent6">
                    <a:lumMod val="75000"/>
                  </a:schemeClr>
                </a:solidFill>
                <a:latin typeface="Trebuchet MS" panose="020B0603020202020204" pitchFamily="34" charset="0"/>
              </a:rPr>
              <a:t>lemon verbena, coriander, parsley, and okra </a:t>
            </a:r>
            <a:r>
              <a:rPr lang="en-US" sz="1000" dirty="0">
                <a:solidFill>
                  <a:schemeClr val="accent6">
                    <a:lumMod val="75000"/>
                  </a:schemeClr>
                </a:solidFill>
                <a:latin typeface="Trebuchet MS" panose="020B0603020202020204" pitchFamily="34" charset="0"/>
              </a:rPr>
              <a:t>etc. The reason I have all this different types of herbs is that they are essential to our lives, when we combine certain types of herbs and boil them they become remedy for flu, basil chases away insects and also restores oxygen in the house.  Okra can help sin improving the immune system in our bodies.”</a:t>
            </a:r>
            <a:endParaRPr lang="en-ZA" sz="1000" dirty="0">
              <a:solidFill>
                <a:schemeClr val="accent6">
                  <a:lumMod val="75000"/>
                </a:schemeClr>
              </a:solidFill>
              <a:latin typeface="Trebuchet MS" panose="020B0603020202020204" pitchFamily="34" charset="0"/>
            </a:endParaRPr>
          </a:p>
        </p:txBody>
      </p:sp>
      <p:sp>
        <p:nvSpPr>
          <p:cNvPr id="12" name="Footer Placeholder 3"/>
          <p:cNvSpPr>
            <a:spLocks noGrp="1"/>
          </p:cNvSpPr>
          <p:nvPr>
            <p:ph type="ftr" sz="quarter" idx="11"/>
          </p:nvPr>
        </p:nvSpPr>
        <p:spPr>
          <a:xfrm>
            <a:off x="381320" y="6490630"/>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831189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135"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African Wormwood / </a:t>
            </a:r>
            <a:r>
              <a:rPr lang="en-US" sz="1950" dirty="0" err="1">
                <a:solidFill>
                  <a:schemeClr val="accent6">
                    <a:lumMod val="75000"/>
                  </a:schemeClr>
                </a:solidFill>
                <a:latin typeface="Trebuchet MS" panose="020B0603020202020204" pitchFamily="34" charset="0"/>
              </a:rPr>
              <a:t>Lengana</a:t>
            </a:r>
            <a:endParaRPr lang="en-ZA" sz="1950" dirty="0">
              <a:solidFill>
                <a:schemeClr val="accent6">
                  <a:lumMod val="75000"/>
                </a:schemeClr>
              </a:solidFill>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t="41267"/>
          <a:stretch/>
        </p:blipFill>
        <p:spPr>
          <a:xfrm>
            <a:off x="809724" y="2221950"/>
            <a:ext cx="4502277" cy="3538974"/>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72684" y="939602"/>
            <a:ext cx="4215384" cy="4837651"/>
          </a:xfrm>
        </p:spPr>
        <p:txBody>
          <a:bodyPr anchor="ctr">
            <a:normAutofit/>
          </a:bodyPr>
          <a:lstStyle/>
          <a:p>
            <a:pPr marL="0" indent="0">
              <a:lnSpc>
                <a:spcPct val="100000"/>
              </a:lnSpc>
              <a:buNone/>
            </a:pPr>
            <a:r>
              <a:rPr lang="en-GB" sz="900" dirty="0">
                <a:latin typeface="Trebuchet MS" panose="020B0603020202020204" pitchFamily="34" charset="0"/>
              </a:rPr>
              <a:t>Wormwood is a herb.  The leaves, stems &amp; oil can be used as medicine for various conditions.</a:t>
            </a:r>
            <a:endParaRPr lang="en-ZA" sz="900" dirty="0">
              <a:latin typeface="Trebuchet MS" panose="020B0603020202020204" pitchFamily="34" charset="0"/>
            </a:endParaRPr>
          </a:p>
          <a:p>
            <a:pPr marL="0" indent="0">
              <a:lnSpc>
                <a:spcPct val="100000"/>
              </a:lnSpc>
              <a:buNone/>
            </a:pPr>
            <a:r>
              <a:rPr lang="en-GB" sz="900" dirty="0" err="1">
                <a:solidFill>
                  <a:schemeClr val="accent6">
                    <a:lumMod val="75000"/>
                  </a:schemeClr>
                </a:solidFill>
                <a:latin typeface="Trebuchet MS" panose="020B0603020202020204" pitchFamily="34" charset="0"/>
              </a:rPr>
              <a:t>Mahlare</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makhura</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moṥunkwane</a:t>
            </a:r>
            <a:r>
              <a:rPr lang="en-GB" sz="900" dirty="0">
                <a:solidFill>
                  <a:schemeClr val="accent6">
                    <a:lumMod val="75000"/>
                  </a:schemeClr>
                </a:solidFill>
                <a:latin typeface="Trebuchet MS" panose="020B0603020202020204" pitchFamily="34" charset="0"/>
              </a:rPr>
              <a:t> wo </a:t>
            </a:r>
            <a:r>
              <a:rPr lang="en-GB" sz="900" dirty="0" err="1">
                <a:solidFill>
                  <a:schemeClr val="accent6">
                    <a:lumMod val="75000"/>
                  </a:schemeClr>
                </a:solidFill>
                <a:latin typeface="Trebuchet MS" panose="020B0603020202020204" pitchFamily="34" charset="0"/>
              </a:rPr>
              <a:t>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rego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wormwood a </a:t>
            </a:r>
            <a:r>
              <a:rPr lang="en-GB" sz="900" dirty="0" err="1">
                <a:solidFill>
                  <a:schemeClr val="accent6">
                    <a:lumMod val="75000"/>
                  </a:schemeClr>
                </a:solidFill>
                <a:latin typeface="Trebuchet MS" panose="020B0603020202020204" pitchFamily="34" charset="0"/>
              </a:rPr>
              <a:t>šomišwa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alafa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malwetše</a:t>
            </a:r>
            <a:endParaRPr lang="en-ZA" sz="900" dirty="0">
              <a:latin typeface="Trebuchet MS" panose="020B0603020202020204" pitchFamily="34" charset="0"/>
            </a:endParaRPr>
          </a:p>
          <a:p>
            <a:pPr marL="0" indent="0">
              <a:lnSpc>
                <a:spcPct val="100000"/>
              </a:lnSpc>
              <a:buNone/>
            </a:pPr>
            <a:r>
              <a:rPr lang="en-GB" sz="900" b="1" dirty="0">
                <a:latin typeface="Trebuchet MS" panose="020B0603020202020204" pitchFamily="34" charset="0"/>
              </a:rPr>
              <a:t>Medicinal uses and health benefits are summarized below:</a:t>
            </a:r>
            <a:endParaRPr lang="en-ZA" sz="900" dirty="0">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 gallbladder disorders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sankila</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Control excessive sweating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okeletša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kudumelo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 indigestion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tšhilego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Ease insect bites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mabadi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o </a:t>
            </a:r>
            <a:r>
              <a:rPr lang="en-GB" sz="900" dirty="0" err="1">
                <a:solidFill>
                  <a:schemeClr val="accent6">
                    <a:lumMod val="75000"/>
                  </a:schemeClr>
                </a:solidFill>
                <a:latin typeface="Trebuchet MS" panose="020B0603020202020204" pitchFamily="34" charset="0"/>
              </a:rPr>
              <a:t>lomilwe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dikhunkhwane</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Assist with loss of appetite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dira</a:t>
            </a:r>
            <a:r>
              <a:rPr lang="en-GB" sz="900" dirty="0">
                <a:solidFill>
                  <a:schemeClr val="accent6">
                    <a:lumMod val="75000"/>
                  </a:schemeClr>
                </a:solidFill>
                <a:latin typeface="Trebuchet MS" panose="020B0603020202020204" pitchFamily="34" charset="0"/>
              </a:rPr>
              <a:t> gore o </a:t>
            </a:r>
            <a:r>
              <a:rPr lang="en-GB" sz="900" dirty="0" err="1">
                <a:solidFill>
                  <a:schemeClr val="accent6">
                    <a:lumMod val="75000"/>
                  </a:schemeClr>
                </a:solidFill>
                <a:latin typeface="Trebuchet MS" panose="020B0603020202020204" pitchFamily="34" charset="0"/>
              </a:rPr>
              <a:t>kganyoge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dijo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Assist with low sexual desire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tsoṥoloṥha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kganyogo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thobalano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Relieves spasms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kgona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otshwara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boedidi</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Treats worm infestations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bolaya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diboko</a:t>
            </a:r>
            <a:r>
              <a:rPr lang="en-GB" sz="900" dirty="0">
                <a:solidFill>
                  <a:schemeClr val="accent6">
                    <a:lumMod val="75000"/>
                  </a:schemeClr>
                </a:solidFill>
                <a:latin typeface="Trebuchet MS" panose="020B0603020202020204" pitchFamily="34" charset="0"/>
              </a:rPr>
              <a:t> </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Treatment of wounds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fodiša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dintho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dikgobalo</a:t>
            </a:r>
            <a:endParaRPr lang="en-ZA" sz="900" dirty="0">
              <a:solidFill>
                <a:schemeClr val="accent6">
                  <a:lumMod val="75000"/>
                </a:schemeClr>
              </a:solidFill>
              <a:latin typeface="Trebuchet MS" panose="020B0603020202020204" pitchFamily="34" charset="0"/>
            </a:endParaRPr>
          </a:p>
          <a:p>
            <a:pPr lvl="0">
              <a:lnSpc>
                <a:spcPct val="100000"/>
              </a:lnSpc>
              <a:buFont typeface="Wingdings" panose="05000000000000000000" pitchFamily="2" charset="2"/>
              <a:buChar char="§"/>
            </a:pPr>
            <a:r>
              <a:rPr lang="en-GB" sz="900" dirty="0">
                <a:latin typeface="Trebuchet MS" panose="020B0603020202020204" pitchFamily="34" charset="0"/>
              </a:rPr>
              <a:t>A certain kidney disease called IgA nephropathy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lwantšhana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mangwe</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dipṥhio</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bitšwago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nephropaphy</a:t>
            </a:r>
            <a:endParaRPr lang="en-ZA" sz="900" dirty="0">
              <a:solidFill>
                <a:schemeClr val="accent6">
                  <a:lumMod val="75000"/>
                </a:schemeClr>
              </a:solidFill>
              <a:latin typeface="Trebuchet MS" panose="020B0603020202020204" pitchFamily="34" charset="0"/>
            </a:endParaRPr>
          </a:p>
          <a:p>
            <a:pPr>
              <a:buFont typeface="Wingdings" panose="05000000000000000000" pitchFamily="2" charset="2"/>
              <a:buChar char="§"/>
            </a:pPr>
            <a:endParaRPr lang="en-ZA" sz="813" dirty="0">
              <a:solidFill>
                <a:srgbClr val="0097A9"/>
              </a:solidFill>
              <a:latin typeface="Trebuchet MS" panose="020B0603020202020204" pitchFamily="34" charset="0"/>
            </a:endParaRPr>
          </a:p>
        </p:txBody>
      </p:sp>
      <p:sp>
        <p:nvSpPr>
          <p:cNvPr id="7" name="Slide Number Placeholder 6"/>
          <p:cNvSpPr>
            <a:spLocks noGrp="1"/>
          </p:cNvSpPr>
          <p:nvPr>
            <p:ph type="sldNum" sz="quarter" idx="12"/>
          </p:nvPr>
        </p:nvSpPr>
        <p:spPr>
          <a:xfrm>
            <a:off x="7237095" y="6490629"/>
            <a:ext cx="2228850" cy="365125"/>
          </a:xfrm>
        </p:spPr>
        <p:txBody>
          <a:bodyPr/>
          <a:lstStyle/>
          <a:p>
            <a:fld id="{C8640D55-0FE3-4A7A-AE27-C608696CB6B6}" type="slidenum">
              <a:rPr lang="en-ZA" smtClean="0"/>
              <a:t>6</a:t>
            </a:fld>
            <a:endParaRPr lang="en-ZA"/>
          </a:p>
        </p:txBody>
      </p:sp>
      <p:pic>
        <p:nvPicPr>
          <p:cNvPr id="9" name="Picture 8"/>
          <p:cNvPicPr/>
          <p:nvPr/>
        </p:nvPicPr>
        <p:blipFill>
          <a:blip r:embed="rId4"/>
          <a:stretch>
            <a:fillRect/>
          </a:stretch>
        </p:blipFill>
        <p:spPr>
          <a:xfrm>
            <a:off x="8983980" y="236667"/>
            <a:ext cx="481965" cy="413385"/>
          </a:xfrm>
          <a:prstGeom prst="rect">
            <a:avLst/>
          </a:prstGeom>
        </p:spPr>
      </p:pic>
      <p:sp>
        <p:nvSpPr>
          <p:cNvPr id="10" name="Footer Placeholder 3"/>
          <p:cNvSpPr>
            <a:spLocks noGrp="1"/>
          </p:cNvSpPr>
          <p:nvPr>
            <p:ph type="ftr" sz="quarter" idx="11"/>
          </p:nvPr>
        </p:nvSpPr>
        <p:spPr>
          <a:xfrm>
            <a:off x="381320" y="6490630"/>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2839361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265" y="530988"/>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Aloe Vera / </a:t>
            </a:r>
            <a:r>
              <a:rPr lang="en-US" sz="1950" dirty="0" err="1">
                <a:solidFill>
                  <a:schemeClr val="accent6">
                    <a:lumMod val="75000"/>
                  </a:schemeClr>
                </a:solidFill>
                <a:latin typeface="Trebuchet MS" panose="020B0603020202020204" pitchFamily="34" charset="0"/>
              </a:rPr>
              <a:t>Sekgopha</a:t>
            </a:r>
            <a:r>
              <a:rPr lang="en-US" sz="1950" dirty="0">
                <a:solidFill>
                  <a:schemeClr val="accent6">
                    <a:lumMod val="75000"/>
                  </a:schemeClr>
                </a:solidFill>
                <a:latin typeface="Trebuchet MS" panose="020B0603020202020204" pitchFamily="34" charset="0"/>
              </a:rPr>
              <a:t> </a:t>
            </a:r>
            <a:r>
              <a:rPr lang="en-US" sz="1950" dirty="0">
                <a:latin typeface="Trebuchet MS" panose="020B0603020202020204" pitchFamily="34" charset="0"/>
              </a:rPr>
              <a:t>/</a:t>
            </a:r>
            <a:r>
              <a:rPr lang="en-US" sz="1950" dirty="0">
                <a:solidFill>
                  <a:schemeClr val="accent6">
                    <a:lumMod val="75000"/>
                  </a:schemeClr>
                </a:solidFill>
                <a:latin typeface="Trebuchet MS" panose="020B0603020202020204" pitchFamily="34" charset="0"/>
              </a:rPr>
              <a:t> </a:t>
            </a:r>
            <a:r>
              <a:rPr lang="en-US" sz="1950" dirty="0" err="1">
                <a:solidFill>
                  <a:schemeClr val="accent6">
                    <a:lumMod val="75000"/>
                  </a:schemeClr>
                </a:solidFill>
                <a:latin typeface="Trebuchet MS" panose="020B0603020202020204" pitchFamily="34" charset="0"/>
              </a:rPr>
              <a:t>Kgopha</a:t>
            </a:r>
            <a:endParaRPr lang="en-ZA" sz="1950" dirty="0">
              <a:solidFill>
                <a:schemeClr val="accent6">
                  <a:lumMod val="75000"/>
                </a:schemeClr>
              </a:solidFill>
              <a:latin typeface="Trebuchet MS" panose="020B0603020202020204" pitchFamily="34" charset="0"/>
            </a:endParaRPr>
          </a:p>
        </p:txBody>
      </p:sp>
      <p:pic>
        <p:nvPicPr>
          <p:cNvPr id="5" name="Content Placeholder 4"/>
          <p:cNvPicPr>
            <a:picLocks noGrp="1" noChangeAspect="1"/>
          </p:cNvPicPr>
          <p:nvPr>
            <p:ph sz="half" idx="1"/>
          </p:nvPr>
        </p:nvPicPr>
        <p:blipFill rotWithShape="1">
          <a:blip r:embed="rId2"/>
          <a:srcRect l="4896" t="924" r="9837" b="2229"/>
          <a:stretch/>
        </p:blipFill>
        <p:spPr>
          <a:xfrm>
            <a:off x="799265" y="1810354"/>
            <a:ext cx="2132267" cy="3623188"/>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612875" y="690780"/>
            <a:ext cx="3969919" cy="5672746"/>
          </a:xfrm>
        </p:spPr>
        <p:txBody>
          <a:bodyPr anchor="ctr">
            <a:noAutofit/>
          </a:bodyPr>
          <a:lstStyle/>
          <a:p>
            <a:pPr marL="0" indent="0">
              <a:buNone/>
            </a:pPr>
            <a:r>
              <a:rPr lang="en-GB" sz="850" b="1" dirty="0">
                <a:latin typeface="Trebuchet MS" panose="020B0603020202020204" pitchFamily="34" charset="0"/>
              </a:rPr>
              <a:t>Medicinal uses and health benefits are summarized below:</a:t>
            </a:r>
            <a:endParaRPr lang="en-ZA" sz="850" dirty="0">
              <a:latin typeface="Trebuchet MS" panose="020B0603020202020204" pitchFamily="34" charset="0"/>
            </a:endParaRPr>
          </a:p>
          <a:p>
            <a:pPr lvl="0">
              <a:buFont typeface="Wingdings" panose="05000000000000000000" pitchFamily="2" charset="2"/>
              <a:buChar char="§"/>
            </a:pPr>
            <a:r>
              <a:rPr lang="en-GB" sz="850" dirty="0">
                <a:latin typeface="Trebuchet MS" panose="020B0603020202020204" pitchFamily="34" charset="0"/>
              </a:rPr>
              <a:t>Aloe </a:t>
            </a:r>
            <a:r>
              <a:rPr lang="en-GB" sz="850" dirty="0" err="1">
                <a:latin typeface="Trebuchet MS" panose="020B0603020202020204" pitchFamily="34" charset="0"/>
              </a:rPr>
              <a:t>vera</a:t>
            </a:r>
            <a:r>
              <a:rPr lang="en-GB" sz="850" dirty="0">
                <a:latin typeface="Trebuchet MS" panose="020B0603020202020204" pitchFamily="34" charset="0"/>
              </a:rPr>
              <a:t> is most commonly used as a topical medication, rubbed onto the skin rather than eaten. It has long been known as a treatment for sores, particularly burns, including sunburns / </a:t>
            </a:r>
            <a:r>
              <a:rPr lang="en-GB" sz="850" dirty="0" err="1">
                <a:solidFill>
                  <a:schemeClr val="accent6">
                    <a:lumMod val="75000"/>
                  </a:schemeClr>
                </a:solidFill>
                <a:latin typeface="Trebuchet MS" panose="020B0603020202020204" pitchFamily="34" charset="0"/>
              </a:rPr>
              <a:t>Sekgopha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Kgopha</a:t>
            </a:r>
            <a:r>
              <a:rPr lang="en-GB" sz="850" dirty="0">
                <a:solidFill>
                  <a:schemeClr val="accent6">
                    <a:lumMod val="75000"/>
                  </a:schemeClr>
                </a:solidFill>
                <a:latin typeface="Trebuchet MS" panose="020B0603020202020204" pitchFamily="34" charset="0"/>
              </a:rPr>
              <a:t> e </a:t>
            </a:r>
            <a:r>
              <a:rPr lang="en-GB" sz="850" dirty="0" err="1">
                <a:solidFill>
                  <a:schemeClr val="accent6">
                    <a:lumMod val="75000"/>
                  </a:schemeClr>
                </a:solidFill>
                <a:latin typeface="Trebuchet MS" panose="020B0603020202020204" pitchFamily="34" charset="0"/>
              </a:rPr>
              <a:t>šomišwa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kabontšhi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bjale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kasehlare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lego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dira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delo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tšagoke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bafatša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Sekgopha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setšebega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kabontšhi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kago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kalafa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dintho</a:t>
            </a:r>
            <a:r>
              <a:rPr lang="en-GB" sz="850" dirty="0">
                <a:solidFill>
                  <a:schemeClr val="accent6">
                    <a:lumMod val="75000"/>
                  </a:schemeClr>
                </a:solidFill>
                <a:latin typeface="Trebuchet MS" panose="020B0603020202020204" pitchFamily="34" charset="0"/>
              </a:rPr>
              <a:t> kudu </a:t>
            </a:r>
            <a:r>
              <a:rPr lang="en-GB" sz="850" dirty="0" err="1">
                <a:solidFill>
                  <a:schemeClr val="accent6">
                    <a:lumMod val="75000"/>
                  </a:schemeClr>
                </a:solidFill>
                <a:latin typeface="Trebuchet MS" panose="020B0603020202020204" pitchFamily="34" charset="0"/>
              </a:rPr>
              <a:t>kudu</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geoswile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lege</a:t>
            </a:r>
            <a:r>
              <a:rPr lang="en-GB" sz="850" dirty="0">
                <a:solidFill>
                  <a:schemeClr val="accent6">
                    <a:lumMod val="75000"/>
                  </a:schemeClr>
                </a:solidFill>
                <a:latin typeface="Trebuchet MS" panose="020B0603020202020204" pitchFamily="34" charset="0"/>
              </a:rPr>
              <a:t> o </a:t>
            </a:r>
            <a:r>
              <a:rPr lang="en-GB" sz="850" dirty="0" err="1">
                <a:solidFill>
                  <a:schemeClr val="accent6">
                    <a:lumMod val="75000"/>
                  </a:schemeClr>
                </a:solidFill>
                <a:latin typeface="Trebuchet MS" panose="020B0603020202020204" pitchFamily="34" charset="0"/>
              </a:rPr>
              <a:t>fišetše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kelitšatši</a:t>
            </a:r>
            <a:endParaRPr lang="en-ZA" sz="85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850" dirty="0">
                <a:latin typeface="Trebuchet MS" panose="020B0603020202020204" pitchFamily="34" charset="0"/>
              </a:rPr>
              <a:t>Applying Aloe </a:t>
            </a:r>
            <a:r>
              <a:rPr lang="en-GB" sz="850" dirty="0" err="1">
                <a:latin typeface="Trebuchet MS" panose="020B0603020202020204" pitchFamily="34" charset="0"/>
              </a:rPr>
              <a:t>vera</a:t>
            </a:r>
            <a:r>
              <a:rPr lang="en-GB" sz="850" dirty="0">
                <a:latin typeface="Trebuchet MS" panose="020B0603020202020204" pitchFamily="34" charset="0"/>
              </a:rPr>
              <a:t> to burn wounds appears to accelerate the healing process </a:t>
            </a:r>
            <a:r>
              <a:rPr lang="en-GB" sz="850" dirty="0">
                <a:solidFill>
                  <a:schemeClr val="accent6">
                    <a:lumMod val="75000"/>
                  </a:schemeClr>
                </a:solidFill>
                <a:latin typeface="Trebuchet MS" panose="020B0603020202020204" pitchFamily="34" charset="0"/>
              </a:rPr>
              <a:t>/ Geo </a:t>
            </a:r>
            <a:r>
              <a:rPr lang="en-GB" sz="850" dirty="0" err="1">
                <a:solidFill>
                  <a:schemeClr val="accent6">
                    <a:lumMod val="75000"/>
                  </a:schemeClr>
                </a:solidFill>
                <a:latin typeface="Trebuchet MS" panose="020B0603020202020204" pitchFamily="34" charset="0"/>
              </a:rPr>
              <a:t>tlotša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sekgopha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mo</a:t>
            </a:r>
            <a:r>
              <a:rPr lang="en-GB" sz="850" dirty="0">
                <a:solidFill>
                  <a:schemeClr val="accent6">
                    <a:lumMod val="75000"/>
                  </a:schemeClr>
                </a:solidFill>
                <a:latin typeface="Trebuchet MS" panose="020B0603020202020204" pitchFamily="34" charset="0"/>
              </a:rPr>
              <a:t> o </a:t>
            </a:r>
            <a:r>
              <a:rPr lang="en-GB" sz="850" dirty="0" err="1">
                <a:solidFill>
                  <a:schemeClr val="accent6">
                    <a:lumMod val="75000"/>
                  </a:schemeClr>
                </a:solidFill>
                <a:latin typeface="Trebuchet MS" panose="020B0603020202020204" pitchFamily="34" charset="0"/>
              </a:rPr>
              <a:t>sweleng</a:t>
            </a:r>
            <a:r>
              <a:rPr lang="en-GB" sz="850" dirty="0">
                <a:solidFill>
                  <a:schemeClr val="accent6">
                    <a:lumMod val="75000"/>
                  </a:schemeClr>
                </a:solidFill>
                <a:latin typeface="Trebuchet MS" panose="020B0603020202020204" pitchFamily="34" charset="0"/>
              </a:rPr>
              <a:t> gone e </a:t>
            </a:r>
            <a:r>
              <a:rPr lang="en-GB" sz="850" dirty="0" err="1">
                <a:solidFill>
                  <a:schemeClr val="accent6">
                    <a:lumMod val="75000"/>
                  </a:schemeClr>
                </a:solidFill>
                <a:latin typeface="Trebuchet MS" panose="020B0603020202020204" pitchFamily="34" charset="0"/>
              </a:rPr>
              <a:t>bontšha</a:t>
            </a:r>
            <a:r>
              <a:rPr lang="en-GB" sz="850" dirty="0">
                <a:solidFill>
                  <a:schemeClr val="accent6">
                    <a:lumMod val="75000"/>
                  </a:schemeClr>
                </a:solidFill>
                <a:latin typeface="Trebuchet MS" panose="020B0603020202020204" pitchFamily="34" charset="0"/>
              </a:rPr>
              <a:t> e </a:t>
            </a:r>
            <a:r>
              <a:rPr lang="en-GB" sz="850" dirty="0" err="1">
                <a:solidFill>
                  <a:schemeClr val="accent6">
                    <a:lumMod val="75000"/>
                  </a:schemeClr>
                </a:solidFill>
                <a:latin typeface="Trebuchet MS" panose="020B0603020202020204" pitchFamily="34" charset="0"/>
              </a:rPr>
              <a:t>akgofa</a:t>
            </a:r>
            <a:r>
              <a:rPr lang="en-GB" sz="850" dirty="0">
                <a:solidFill>
                  <a:schemeClr val="accent6">
                    <a:lumMod val="75000"/>
                  </a:schemeClr>
                </a:solidFill>
                <a:latin typeface="Trebuchet MS" panose="020B0603020202020204" pitchFamily="34" charset="0"/>
              </a:rPr>
              <a:t> go </a:t>
            </a:r>
            <a:r>
              <a:rPr lang="en-GB" sz="850" dirty="0" err="1">
                <a:solidFill>
                  <a:schemeClr val="accent6">
                    <a:lumMod val="75000"/>
                  </a:schemeClr>
                </a:solidFill>
                <a:latin typeface="Trebuchet MS" panose="020B0603020202020204" pitchFamily="34" charset="0"/>
              </a:rPr>
              <a:t>fola</a:t>
            </a:r>
            <a:endParaRPr lang="en-ZA" sz="85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850" dirty="0">
                <a:latin typeface="Trebuchet MS" panose="020B0603020202020204" pitchFamily="34" charset="0"/>
              </a:rPr>
              <a:t>Tooth decay and gum diseases are very common health problems. Aloe </a:t>
            </a:r>
            <a:r>
              <a:rPr lang="en-GB" sz="850" dirty="0" err="1">
                <a:latin typeface="Trebuchet MS" panose="020B0603020202020204" pitchFamily="34" charset="0"/>
              </a:rPr>
              <a:t>vera</a:t>
            </a:r>
            <a:r>
              <a:rPr lang="en-GB" sz="850" dirty="0">
                <a:latin typeface="Trebuchet MS" panose="020B0603020202020204" pitchFamily="34" charset="0"/>
              </a:rPr>
              <a:t> mouth rinse was found to be just as effective in reducing dental plaque build up as chlorhexidine in regular mouthwash / </a:t>
            </a:r>
            <a:r>
              <a:rPr lang="en-GB" sz="850" dirty="0" err="1">
                <a:solidFill>
                  <a:schemeClr val="accent6">
                    <a:lumMod val="75000"/>
                  </a:schemeClr>
                </a:solidFill>
                <a:latin typeface="Trebuchet MS" panose="020B0603020202020204" pitchFamily="34" charset="0"/>
              </a:rPr>
              <a:t>Sekgopha</a:t>
            </a:r>
            <a:r>
              <a:rPr lang="en-GB" sz="850" dirty="0">
                <a:solidFill>
                  <a:schemeClr val="accent6">
                    <a:lumMod val="75000"/>
                  </a:schemeClr>
                </a:solidFill>
                <a:latin typeface="Trebuchet MS" panose="020B0603020202020204" pitchFamily="34" charset="0"/>
              </a:rPr>
              <a:t> se </a:t>
            </a:r>
            <a:r>
              <a:rPr lang="en-GB" sz="850" dirty="0" err="1">
                <a:solidFill>
                  <a:schemeClr val="accent6">
                    <a:lumMod val="75000"/>
                  </a:schemeClr>
                </a:solidFill>
                <a:latin typeface="Trebuchet MS" panose="020B0603020202020204" pitchFamily="34" charset="0"/>
              </a:rPr>
              <a:t>Thuša</a:t>
            </a:r>
            <a:r>
              <a:rPr lang="en-GB" sz="850" dirty="0">
                <a:solidFill>
                  <a:schemeClr val="accent6">
                    <a:lumMod val="75000"/>
                  </a:schemeClr>
                </a:solidFill>
                <a:latin typeface="Trebuchet MS" panose="020B0603020202020204" pitchFamily="34" charset="0"/>
              </a:rPr>
              <a:t> go </a:t>
            </a:r>
            <a:r>
              <a:rPr lang="en-GB" sz="850" dirty="0" err="1">
                <a:solidFill>
                  <a:schemeClr val="accent6">
                    <a:lumMod val="75000"/>
                  </a:schemeClr>
                </a:solidFill>
                <a:latin typeface="Trebuchet MS" panose="020B0603020202020204" pitchFamily="34" charset="0"/>
              </a:rPr>
              <a:t>lwešana</a:t>
            </a:r>
            <a:r>
              <a:rPr lang="en-GB" sz="850" dirty="0">
                <a:solidFill>
                  <a:schemeClr val="accent6">
                    <a:lumMod val="75000"/>
                  </a:schemeClr>
                </a:solidFill>
                <a:latin typeface="Trebuchet MS" panose="020B0603020202020204" pitchFamily="34" charset="0"/>
              </a:rPr>
              <a:t> le  </a:t>
            </a:r>
            <a:r>
              <a:rPr lang="en-GB" sz="850" dirty="0" err="1">
                <a:solidFill>
                  <a:schemeClr val="accent6">
                    <a:lumMod val="75000"/>
                  </a:schemeClr>
                </a:solidFill>
                <a:latin typeface="Trebuchet MS" panose="020B0603020202020204" pitchFamily="34" charset="0"/>
              </a:rPr>
              <a:t>malwetši</a:t>
            </a:r>
            <a:r>
              <a:rPr lang="en-GB" sz="850" dirty="0">
                <a:solidFill>
                  <a:schemeClr val="accent6">
                    <a:lumMod val="75000"/>
                  </a:schemeClr>
                </a:solidFill>
                <a:latin typeface="Trebuchet MS" panose="020B0603020202020204" pitchFamily="34" charset="0"/>
              </a:rPr>
              <a:t> /  </a:t>
            </a:r>
            <a:r>
              <a:rPr lang="en-GB" sz="850" dirty="0" err="1">
                <a:solidFill>
                  <a:schemeClr val="accent6">
                    <a:lumMod val="75000"/>
                  </a:schemeClr>
                </a:solidFill>
                <a:latin typeface="Trebuchet MS" panose="020B0603020202020204" pitchFamily="34" charset="0"/>
              </a:rPr>
              <a:t>hlaselago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meno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goba</a:t>
            </a:r>
            <a:r>
              <a:rPr lang="en-GB" sz="850" dirty="0">
                <a:solidFill>
                  <a:schemeClr val="accent6">
                    <a:lumMod val="75000"/>
                  </a:schemeClr>
                </a:solidFill>
                <a:latin typeface="Trebuchet MS" panose="020B0603020202020204" pitchFamily="34" charset="0"/>
              </a:rPr>
              <a:t> go bola </a:t>
            </a:r>
            <a:r>
              <a:rPr lang="en-GB" sz="850" dirty="0" err="1">
                <a:solidFill>
                  <a:schemeClr val="accent6">
                    <a:lumMod val="75000"/>
                  </a:schemeClr>
                </a:solidFill>
                <a:latin typeface="Trebuchet MS" panose="020B0603020202020204" pitchFamily="34" charset="0"/>
              </a:rPr>
              <a:t>ga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meno</a:t>
            </a:r>
            <a:r>
              <a:rPr lang="en-GB" sz="850" dirty="0">
                <a:solidFill>
                  <a:schemeClr val="accent6">
                    <a:lumMod val="75000"/>
                  </a:schemeClr>
                </a:solidFill>
                <a:latin typeface="Trebuchet MS" panose="020B0603020202020204" pitchFamily="34" charset="0"/>
              </a:rPr>
              <a:t>. Go </a:t>
            </a:r>
            <a:r>
              <a:rPr lang="en-GB" sz="850" dirty="0" err="1">
                <a:solidFill>
                  <a:schemeClr val="accent6">
                    <a:lumMod val="75000"/>
                  </a:schemeClr>
                </a:solidFill>
                <a:latin typeface="Trebuchet MS" panose="020B0603020202020204" pitchFamily="34" charset="0"/>
              </a:rPr>
              <a:t>šomiša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Sekgopha</a:t>
            </a:r>
            <a:r>
              <a:rPr lang="en-GB" sz="850" dirty="0">
                <a:solidFill>
                  <a:schemeClr val="accent6">
                    <a:lumMod val="75000"/>
                  </a:schemeClr>
                </a:solidFill>
                <a:latin typeface="Trebuchet MS" panose="020B0603020202020204" pitchFamily="34" charset="0"/>
              </a:rPr>
              <a:t> go </a:t>
            </a:r>
            <a:r>
              <a:rPr lang="en-GB" sz="850" dirty="0" err="1">
                <a:solidFill>
                  <a:schemeClr val="accent6">
                    <a:lumMod val="75000"/>
                  </a:schemeClr>
                </a:solidFill>
                <a:latin typeface="Trebuchet MS" panose="020B0603020202020204" pitchFamily="34" charset="0"/>
              </a:rPr>
              <a:t>hlwekiša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Meno</a:t>
            </a:r>
            <a:r>
              <a:rPr lang="en-GB" sz="850" dirty="0">
                <a:solidFill>
                  <a:schemeClr val="accent6">
                    <a:lumMod val="75000"/>
                  </a:schemeClr>
                </a:solidFill>
                <a:latin typeface="Trebuchet MS" panose="020B0603020202020204" pitchFamily="34" charset="0"/>
              </a:rPr>
              <a:t> e </a:t>
            </a:r>
            <a:r>
              <a:rPr lang="en-GB" sz="850" dirty="0" err="1">
                <a:solidFill>
                  <a:schemeClr val="accent6">
                    <a:lumMod val="75000"/>
                  </a:schemeClr>
                </a:solidFill>
                <a:latin typeface="Trebuchet MS" panose="020B0603020202020204" pitchFamily="34" charset="0"/>
              </a:rPr>
              <a:t>Thuša</a:t>
            </a:r>
            <a:r>
              <a:rPr lang="en-GB" sz="850" dirty="0">
                <a:solidFill>
                  <a:schemeClr val="accent6">
                    <a:lumMod val="75000"/>
                  </a:schemeClr>
                </a:solidFill>
                <a:latin typeface="Trebuchet MS" panose="020B0603020202020204" pitchFamily="34" charset="0"/>
              </a:rPr>
              <a:t> kudu </a:t>
            </a:r>
            <a:r>
              <a:rPr lang="en-GB" sz="850" dirty="0" err="1">
                <a:solidFill>
                  <a:schemeClr val="accent6">
                    <a:lumMod val="75000"/>
                  </a:schemeClr>
                </a:solidFill>
                <a:latin typeface="Trebuchet MS" panose="020B0603020202020204" pitchFamily="34" charset="0"/>
              </a:rPr>
              <a:t>monkgo</a:t>
            </a:r>
            <a:r>
              <a:rPr lang="en-ZA" sz="850" dirty="0">
                <a:solidFill>
                  <a:schemeClr val="accent6">
                    <a:lumMod val="75000"/>
                  </a:schemeClr>
                </a:solidFill>
                <a:latin typeface="Trebuchet MS" panose="020B0603020202020204" pitchFamily="34" charset="0"/>
              </a:rPr>
              <a:t> / </a:t>
            </a:r>
            <a:r>
              <a:rPr lang="en-GB" sz="850" dirty="0" err="1">
                <a:solidFill>
                  <a:schemeClr val="accent6">
                    <a:lumMod val="75000"/>
                  </a:schemeClr>
                </a:solidFill>
                <a:latin typeface="Trebuchet MS" panose="020B0603020202020204" pitchFamily="34" charset="0"/>
              </a:rPr>
              <a:t>Wa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molomo</a:t>
            </a:r>
            <a:endParaRPr lang="en-ZA" sz="85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850" dirty="0">
                <a:latin typeface="Trebuchet MS" panose="020B0603020202020204" pitchFamily="34" charset="0"/>
              </a:rPr>
              <a:t>Applying Aloe </a:t>
            </a:r>
            <a:r>
              <a:rPr lang="en-GB" sz="850" dirty="0" err="1">
                <a:latin typeface="Trebuchet MS" panose="020B0603020202020204" pitchFamily="34" charset="0"/>
              </a:rPr>
              <a:t>vera</a:t>
            </a:r>
            <a:r>
              <a:rPr lang="en-GB" sz="850" dirty="0">
                <a:latin typeface="Trebuchet MS" panose="020B0603020202020204" pitchFamily="34" charset="0"/>
              </a:rPr>
              <a:t>, either as a patch or gel, has been shown to aid in the recovery of mouth ulcers (canker sores) / </a:t>
            </a:r>
            <a:r>
              <a:rPr lang="en-GB" sz="850" dirty="0">
                <a:solidFill>
                  <a:schemeClr val="accent6">
                    <a:lumMod val="75000"/>
                  </a:schemeClr>
                </a:solidFill>
                <a:latin typeface="Trebuchet MS" panose="020B0603020202020204" pitchFamily="34" charset="0"/>
              </a:rPr>
              <a:t>Go </a:t>
            </a:r>
            <a:r>
              <a:rPr lang="en-GB" sz="850" dirty="0" err="1">
                <a:solidFill>
                  <a:schemeClr val="accent6">
                    <a:lumMod val="75000"/>
                  </a:schemeClr>
                </a:solidFill>
                <a:latin typeface="Trebuchet MS" panose="020B0603020202020204" pitchFamily="34" charset="0"/>
              </a:rPr>
              <a:t>bea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Sekgopha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Kgopha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keletlakala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goba</a:t>
            </a:r>
            <a:r>
              <a:rPr lang="en-GB" sz="850" dirty="0">
                <a:solidFill>
                  <a:schemeClr val="accent6">
                    <a:lumMod val="75000"/>
                  </a:schemeClr>
                </a:solidFill>
                <a:latin typeface="Trebuchet MS" panose="020B0603020202020204" pitchFamily="34" charset="0"/>
              </a:rPr>
              <a:t> meets a </a:t>
            </a:r>
            <a:r>
              <a:rPr lang="en-GB" sz="850" dirty="0" err="1">
                <a:solidFill>
                  <a:schemeClr val="accent6">
                    <a:lumMod val="75000"/>
                  </a:schemeClr>
                </a:solidFill>
                <a:latin typeface="Trebuchet MS" panose="020B0603020202020204" pitchFamily="34" charset="0"/>
              </a:rPr>
              <a:t>gona</a:t>
            </a:r>
            <a:r>
              <a:rPr lang="en-GB" sz="850" dirty="0">
                <a:solidFill>
                  <a:schemeClr val="accent6">
                    <a:lumMod val="75000"/>
                  </a:schemeClr>
                </a:solidFill>
                <a:latin typeface="Trebuchet MS" panose="020B0603020202020204" pitchFamily="34" charset="0"/>
              </a:rPr>
              <a:t> e </a:t>
            </a:r>
            <a:r>
              <a:rPr lang="en-GB" sz="850" dirty="0" err="1">
                <a:solidFill>
                  <a:schemeClr val="accent6">
                    <a:lumMod val="75000"/>
                  </a:schemeClr>
                </a:solidFill>
                <a:latin typeface="Trebuchet MS" panose="020B0603020202020204" pitchFamily="34" charset="0"/>
              </a:rPr>
              <a:t>bontšha</a:t>
            </a:r>
            <a:r>
              <a:rPr lang="en-GB" sz="850" dirty="0">
                <a:solidFill>
                  <a:schemeClr val="accent6">
                    <a:lumMod val="75000"/>
                  </a:schemeClr>
                </a:solidFill>
                <a:latin typeface="Trebuchet MS" panose="020B0603020202020204" pitchFamily="34" charset="0"/>
              </a:rPr>
              <a:t> e </a:t>
            </a:r>
            <a:r>
              <a:rPr lang="en-GB" sz="850" dirty="0" err="1">
                <a:solidFill>
                  <a:schemeClr val="accent6">
                    <a:lumMod val="75000"/>
                  </a:schemeClr>
                </a:solidFill>
                <a:latin typeface="Trebuchet MS" panose="020B0603020202020204" pitchFamily="34" charset="0"/>
              </a:rPr>
              <a:t>Thuša</a:t>
            </a:r>
            <a:r>
              <a:rPr lang="en-GB" sz="850" dirty="0">
                <a:solidFill>
                  <a:schemeClr val="accent6">
                    <a:lumMod val="75000"/>
                  </a:schemeClr>
                </a:solidFill>
                <a:latin typeface="Trebuchet MS" panose="020B0603020202020204" pitchFamily="34" charset="0"/>
              </a:rPr>
              <a:t> go </a:t>
            </a:r>
            <a:r>
              <a:rPr lang="en-GB" sz="850" dirty="0" err="1">
                <a:solidFill>
                  <a:schemeClr val="accent6">
                    <a:lumMod val="75000"/>
                  </a:schemeClr>
                </a:solidFill>
                <a:latin typeface="Trebuchet MS" panose="020B0603020202020204" pitchFamily="34" charset="0"/>
              </a:rPr>
              <a:t>alafa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dintho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molomong</a:t>
            </a:r>
            <a:endParaRPr lang="en-ZA" sz="85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850" dirty="0">
                <a:latin typeface="Trebuchet MS" panose="020B0603020202020204" pitchFamily="34" charset="0"/>
              </a:rPr>
              <a:t>Aloe </a:t>
            </a:r>
            <a:r>
              <a:rPr lang="en-GB" sz="850" dirty="0" err="1">
                <a:latin typeface="Trebuchet MS" panose="020B0603020202020204" pitchFamily="34" charset="0"/>
              </a:rPr>
              <a:t>vera</a:t>
            </a:r>
            <a:r>
              <a:rPr lang="en-GB" sz="850" dirty="0">
                <a:latin typeface="Trebuchet MS" panose="020B0603020202020204" pitchFamily="34" charset="0"/>
              </a:rPr>
              <a:t> latex has strong laxative effects, making it useful to treat constipation. It does not appear to be beneficial for other diseases of the digestive tract / </a:t>
            </a:r>
            <a:r>
              <a:rPr lang="en-GB" sz="850" dirty="0" err="1">
                <a:solidFill>
                  <a:schemeClr val="accent6">
                    <a:lumMod val="75000"/>
                  </a:schemeClr>
                </a:solidFill>
                <a:latin typeface="Trebuchet MS" panose="020B0603020202020204" pitchFamily="34" charset="0"/>
              </a:rPr>
              <a:t>Sekgopha</a:t>
            </a:r>
            <a:r>
              <a:rPr lang="en-GB" sz="850" dirty="0">
                <a:solidFill>
                  <a:schemeClr val="accent6">
                    <a:lumMod val="75000"/>
                  </a:schemeClr>
                </a:solidFill>
                <a:latin typeface="Trebuchet MS" panose="020B0603020202020204" pitchFamily="34" charset="0"/>
              </a:rPr>
              <a:t>/</a:t>
            </a:r>
            <a:r>
              <a:rPr lang="en-GB" sz="850" dirty="0" err="1">
                <a:solidFill>
                  <a:schemeClr val="accent6">
                    <a:lumMod val="75000"/>
                  </a:schemeClr>
                </a:solidFill>
                <a:latin typeface="Trebuchet MS" panose="020B0603020202020204" pitchFamily="34" charset="0"/>
              </a:rPr>
              <a:t>Kgopha</a:t>
            </a:r>
            <a:r>
              <a:rPr lang="en-GB" sz="850" dirty="0">
                <a:solidFill>
                  <a:schemeClr val="accent6">
                    <a:lumMod val="75000"/>
                  </a:schemeClr>
                </a:solidFill>
                <a:latin typeface="Trebuchet MS" panose="020B0603020202020204" pitchFamily="34" charset="0"/>
              </a:rPr>
              <a:t> e </a:t>
            </a:r>
            <a:r>
              <a:rPr lang="en-GB" sz="850" dirty="0" err="1">
                <a:solidFill>
                  <a:schemeClr val="accent6">
                    <a:lumMod val="75000"/>
                  </a:schemeClr>
                </a:solidFill>
                <a:latin typeface="Trebuchet MS" panose="020B0603020202020204" pitchFamily="34" charset="0"/>
              </a:rPr>
              <a:t>kgona</a:t>
            </a:r>
            <a:r>
              <a:rPr lang="en-GB" sz="850" dirty="0">
                <a:solidFill>
                  <a:schemeClr val="accent6">
                    <a:lumMod val="75000"/>
                  </a:schemeClr>
                </a:solidFill>
                <a:latin typeface="Trebuchet MS" panose="020B0603020202020204" pitchFamily="34" charset="0"/>
              </a:rPr>
              <a:t> go </a:t>
            </a:r>
            <a:r>
              <a:rPr lang="en-GB" sz="850" dirty="0" err="1">
                <a:solidFill>
                  <a:schemeClr val="accent6">
                    <a:lumMod val="75000"/>
                  </a:schemeClr>
                </a:solidFill>
                <a:latin typeface="Trebuchet MS" panose="020B0603020202020204" pitchFamily="34" charset="0"/>
              </a:rPr>
              <a:t>tšhuloša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eo</a:t>
            </a:r>
            <a:r>
              <a:rPr lang="en-GB" sz="850" dirty="0">
                <a:solidFill>
                  <a:schemeClr val="accent6">
                    <a:lumMod val="75000"/>
                  </a:schemeClr>
                </a:solidFill>
                <a:latin typeface="Trebuchet MS" panose="020B0603020202020204" pitchFamily="34" charset="0"/>
              </a:rPr>
              <a:t> e </a:t>
            </a:r>
            <a:r>
              <a:rPr lang="en-GB" sz="850" dirty="0" err="1">
                <a:solidFill>
                  <a:schemeClr val="accent6">
                    <a:lumMod val="75000"/>
                  </a:schemeClr>
                </a:solidFill>
                <a:latin typeface="Trebuchet MS" panose="020B0603020202020204" pitchFamily="34" charset="0"/>
              </a:rPr>
              <a:t>thušago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ge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onale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bothata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bjago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tlalelana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kadi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mpeng</a:t>
            </a:r>
            <a:endParaRPr lang="en-ZA" sz="85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850" dirty="0">
                <a:latin typeface="Trebuchet MS" panose="020B0603020202020204" pitchFamily="34" charset="0"/>
              </a:rPr>
              <a:t>Early evidence suggests that Aloe </a:t>
            </a:r>
            <a:r>
              <a:rPr lang="en-GB" sz="850" dirty="0" err="1">
                <a:latin typeface="Trebuchet MS" panose="020B0603020202020204" pitchFamily="34" charset="0"/>
              </a:rPr>
              <a:t>vera</a:t>
            </a:r>
            <a:r>
              <a:rPr lang="en-GB" sz="850" dirty="0">
                <a:latin typeface="Trebuchet MS" panose="020B0603020202020204" pitchFamily="34" charset="0"/>
              </a:rPr>
              <a:t> may help with blood sugar management / </a:t>
            </a:r>
            <a:r>
              <a:rPr lang="en-GB" sz="850" dirty="0">
                <a:solidFill>
                  <a:schemeClr val="accent6">
                    <a:lumMod val="75000"/>
                  </a:schemeClr>
                </a:solidFill>
                <a:latin typeface="Trebuchet MS" panose="020B0603020202020204" pitchFamily="34" charset="0"/>
              </a:rPr>
              <a:t>Go  </a:t>
            </a:r>
            <a:r>
              <a:rPr lang="en-GB" sz="850" dirty="0" err="1">
                <a:solidFill>
                  <a:schemeClr val="accent6">
                    <a:lumMod val="75000"/>
                  </a:schemeClr>
                </a:solidFill>
                <a:latin typeface="Trebuchet MS" panose="020B0603020202020204" pitchFamily="34" charset="0"/>
              </a:rPr>
              <a:t>šomiša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Sekgopha</a:t>
            </a:r>
            <a:r>
              <a:rPr lang="en-GB" sz="850" dirty="0">
                <a:solidFill>
                  <a:schemeClr val="accent6">
                    <a:lumMod val="75000"/>
                  </a:schemeClr>
                </a:solidFill>
                <a:latin typeface="Trebuchet MS" panose="020B0603020202020204" pitchFamily="34" charset="0"/>
              </a:rPr>
              <a:t>/</a:t>
            </a:r>
            <a:r>
              <a:rPr lang="en-GB" sz="850" dirty="0" err="1">
                <a:solidFill>
                  <a:schemeClr val="accent6">
                    <a:lumMod val="75000"/>
                  </a:schemeClr>
                </a:solidFill>
                <a:latin typeface="Trebuchet MS" panose="020B0603020202020204" pitchFamily="34" charset="0"/>
              </a:rPr>
              <a:t>Kgopha</a:t>
            </a:r>
            <a:r>
              <a:rPr lang="en-GB" sz="850" dirty="0">
                <a:solidFill>
                  <a:schemeClr val="accent6">
                    <a:lumMod val="75000"/>
                  </a:schemeClr>
                </a:solidFill>
                <a:latin typeface="Trebuchet MS" panose="020B0603020202020204" pitchFamily="34" charset="0"/>
              </a:rPr>
              <a:t> e </a:t>
            </a:r>
            <a:r>
              <a:rPr lang="en-GB" sz="850" dirty="0" err="1">
                <a:solidFill>
                  <a:schemeClr val="accent6">
                    <a:lumMod val="75000"/>
                  </a:schemeClr>
                </a:solidFill>
                <a:latin typeface="Trebuchet MS" panose="020B0603020202020204" pitchFamily="34" charset="0"/>
              </a:rPr>
              <a:t>Thuša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golawola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bolwetši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bja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swekere</a:t>
            </a:r>
            <a:endParaRPr lang="en-ZA" sz="850" dirty="0">
              <a:solidFill>
                <a:schemeClr val="accent6">
                  <a:lumMod val="75000"/>
                </a:schemeClr>
              </a:solidFill>
              <a:latin typeface="Trebuchet MS" panose="020B0603020202020204" pitchFamily="34" charset="0"/>
            </a:endParaRPr>
          </a:p>
          <a:p>
            <a:pPr lvl="0">
              <a:buFont typeface="Wingdings" panose="05000000000000000000" pitchFamily="2" charset="2"/>
              <a:buChar char="§"/>
            </a:pPr>
            <a:r>
              <a:rPr lang="en-GB" sz="850" b="1" dirty="0">
                <a:latin typeface="Trebuchet MS" panose="020B0603020202020204" pitchFamily="34" charset="0"/>
              </a:rPr>
              <a:t>Arthritis: </a:t>
            </a:r>
            <a:r>
              <a:rPr lang="en-GB" sz="850" dirty="0">
                <a:latin typeface="Trebuchet MS" panose="020B0603020202020204" pitchFamily="34" charset="0"/>
              </a:rPr>
              <a:t> Osteoarthritis is common in elderly people and is a condition in which the cartilage in the joints wears away, inducing pain and stiffness mainly in weight-bearing joints. Rheumatoid arthritis affects the whole body and not only certain joints. It is an inflammatory disease </a:t>
            </a:r>
            <a:r>
              <a:rPr lang="en-GB" sz="850" spc="-20" dirty="0">
                <a:latin typeface="Trebuchet MS" panose="020B0603020202020204" pitchFamily="34" charset="0"/>
              </a:rPr>
              <a:t>and joints become inflamed. Aloe vera assist sin treating both conditions / </a:t>
            </a:r>
            <a:r>
              <a:rPr lang="en-GB" sz="850" dirty="0" err="1">
                <a:solidFill>
                  <a:schemeClr val="accent6">
                    <a:lumMod val="75000"/>
                  </a:schemeClr>
                </a:solidFill>
                <a:latin typeface="Trebuchet MS" panose="020B0603020202020204" pitchFamily="34" charset="0"/>
              </a:rPr>
              <a:t>Bolwetši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bja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makopantšho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adi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khuru</a:t>
            </a:r>
            <a:r>
              <a:rPr lang="en-GB" sz="850" dirty="0">
                <a:solidFill>
                  <a:schemeClr val="accent6">
                    <a:lumMod val="75000"/>
                  </a:schemeClr>
                </a:solidFill>
                <a:latin typeface="Trebuchet MS" panose="020B0603020202020204" pitchFamily="34" charset="0"/>
              </a:rPr>
              <a:t> di </a:t>
            </a:r>
            <a:r>
              <a:rPr lang="en-GB" sz="850" dirty="0" err="1">
                <a:solidFill>
                  <a:schemeClr val="accent6">
                    <a:lumMod val="75000"/>
                  </a:schemeClr>
                </a:solidFill>
                <a:latin typeface="Trebuchet MS" panose="020B0603020202020204" pitchFamily="34" charset="0"/>
              </a:rPr>
              <a:t>hlasela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gantšhi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batšofadi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motšofe</a:t>
            </a:r>
            <a:r>
              <a:rPr lang="en-GB" sz="850" dirty="0">
                <a:solidFill>
                  <a:schemeClr val="accent6">
                    <a:lumMod val="75000"/>
                  </a:schemeClr>
                </a:solidFill>
                <a:latin typeface="Trebuchet MS" panose="020B0603020202020204" pitchFamily="34" charset="0"/>
              </a:rPr>
              <a:t>. Di </a:t>
            </a:r>
            <a:r>
              <a:rPr lang="en-GB" sz="850" dirty="0" err="1">
                <a:solidFill>
                  <a:schemeClr val="accent6">
                    <a:lumMod val="75000"/>
                  </a:schemeClr>
                </a:solidFill>
                <a:latin typeface="Trebuchet MS" panose="020B0603020202020204" pitchFamily="34" charset="0"/>
              </a:rPr>
              <a:t>khuru</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dia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lapa</a:t>
            </a:r>
            <a:r>
              <a:rPr lang="en-GB" sz="850" dirty="0">
                <a:solidFill>
                  <a:schemeClr val="accent6">
                    <a:lumMod val="75000"/>
                  </a:schemeClr>
                </a:solidFill>
                <a:latin typeface="Trebuchet MS" panose="020B0603020202020204" pitchFamily="34" charset="0"/>
              </a:rPr>
              <a:t> di </a:t>
            </a:r>
            <a:r>
              <a:rPr lang="en-GB" sz="850" dirty="0" err="1">
                <a:solidFill>
                  <a:schemeClr val="accent6">
                    <a:lumMod val="75000"/>
                  </a:schemeClr>
                </a:solidFill>
                <a:latin typeface="Trebuchet MS" panose="020B0603020202020204" pitchFamily="34" charset="0"/>
              </a:rPr>
              <a:t>dira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guri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batšofi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bapelele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kego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Tsamaya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lebo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hloko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makopantšhong</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Bolwetši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bjo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gabo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hlaseli</a:t>
            </a:r>
            <a:r>
              <a:rPr lang="en-GB" sz="850" dirty="0">
                <a:solidFill>
                  <a:schemeClr val="accent6">
                    <a:lumMod val="75000"/>
                  </a:schemeClr>
                </a:solidFill>
                <a:latin typeface="Trebuchet MS" panose="020B0603020202020204" pitchFamily="34" charset="0"/>
              </a:rPr>
              <a:t> di </a:t>
            </a:r>
            <a:r>
              <a:rPr lang="en-GB" sz="850" dirty="0" err="1">
                <a:solidFill>
                  <a:schemeClr val="accent6">
                    <a:lumMod val="75000"/>
                  </a:schemeClr>
                </a:solidFill>
                <a:latin typeface="Trebuchet MS" panose="020B0603020202020204" pitchFamily="34" charset="0"/>
              </a:rPr>
              <a:t>khuru</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fela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impa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bohlasela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mmele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kamoka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bolwetši</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bjago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ruruga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dikhuru</a:t>
            </a:r>
            <a:r>
              <a:rPr lang="en-GB" sz="850" dirty="0">
                <a:solidFill>
                  <a:schemeClr val="accent6">
                    <a:lumMod val="75000"/>
                  </a:schemeClr>
                </a:solidFill>
                <a:latin typeface="Trebuchet MS" panose="020B0603020202020204" pitchFamily="34" charset="0"/>
              </a:rPr>
              <a:t> le </a:t>
            </a:r>
            <a:r>
              <a:rPr lang="en-GB" sz="850" dirty="0" err="1">
                <a:solidFill>
                  <a:schemeClr val="accent6">
                    <a:lumMod val="75000"/>
                  </a:schemeClr>
                </a:solidFill>
                <a:latin typeface="Trebuchet MS" panose="020B0603020202020204" pitchFamily="34" charset="0"/>
              </a:rPr>
              <a:t>Makopantša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mmeling</a:t>
            </a:r>
            <a:endParaRPr lang="en-ZA" sz="850" dirty="0">
              <a:solidFill>
                <a:schemeClr val="accent6">
                  <a:lumMod val="75000"/>
                </a:schemeClr>
              </a:solidFill>
              <a:latin typeface="Trebuchet MS" panose="020B0603020202020204" pitchFamily="34" charset="0"/>
            </a:endParaRPr>
          </a:p>
        </p:txBody>
      </p:sp>
      <p:sp>
        <p:nvSpPr>
          <p:cNvPr id="8" name="Slide Number Placeholder 7"/>
          <p:cNvSpPr>
            <a:spLocks noGrp="1"/>
          </p:cNvSpPr>
          <p:nvPr>
            <p:ph type="sldNum" sz="quarter" idx="12"/>
          </p:nvPr>
        </p:nvSpPr>
        <p:spPr>
          <a:xfrm>
            <a:off x="7372351" y="6492875"/>
            <a:ext cx="2228850" cy="365125"/>
          </a:xfrm>
        </p:spPr>
        <p:txBody>
          <a:bodyPr/>
          <a:lstStyle/>
          <a:p>
            <a:fld id="{C8640D55-0FE3-4A7A-AE27-C608696CB6B6}" type="slidenum">
              <a:rPr lang="en-ZA" smtClean="0"/>
              <a:t>7</a:t>
            </a:fld>
            <a:endParaRPr lang="en-ZA"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427" t="32486" r="20574"/>
          <a:stretch/>
        </p:blipFill>
        <p:spPr>
          <a:xfrm rot="16200000">
            <a:off x="2301689" y="2440197"/>
            <a:ext cx="3623188" cy="2363502"/>
          </a:xfrm>
          <a:prstGeom prst="rect">
            <a:avLst/>
          </a:prstGeom>
          <a:effectLst>
            <a:outerShdw blurRad="50800" dist="38100" dir="2700000" algn="tl" rotWithShape="0">
              <a:prstClr val="black">
                <a:alpha val="40000"/>
              </a:prstClr>
            </a:outerShdw>
          </a:effectLst>
        </p:spPr>
      </p:pic>
      <p:pic>
        <p:nvPicPr>
          <p:cNvPr id="10" name="Picture 9"/>
          <p:cNvPicPr/>
          <p:nvPr/>
        </p:nvPicPr>
        <p:blipFill>
          <a:blip r:embed="rId4"/>
          <a:stretch>
            <a:fillRect/>
          </a:stretch>
        </p:blipFill>
        <p:spPr>
          <a:xfrm>
            <a:off x="9180271" y="152535"/>
            <a:ext cx="481965" cy="413385"/>
          </a:xfrm>
          <a:prstGeom prst="rect">
            <a:avLst/>
          </a:prstGeom>
        </p:spPr>
      </p:pic>
      <p:sp>
        <p:nvSpPr>
          <p:cNvPr id="11" name="Footer Placeholder 3"/>
          <p:cNvSpPr>
            <a:spLocks noGrp="1"/>
          </p:cNvSpPr>
          <p:nvPr>
            <p:ph type="ftr" sz="quarter" idx="11"/>
          </p:nvPr>
        </p:nvSpPr>
        <p:spPr>
          <a:xfrm>
            <a:off x="381320" y="6490630"/>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
        <p:nvSpPr>
          <p:cNvPr id="9" name="Content Placeholder 3">
            <a:extLst>
              <a:ext uri="{FF2B5EF4-FFF2-40B4-BE49-F238E27FC236}">
                <a16:creationId xmlns:a16="http://schemas.microsoft.com/office/drawing/2014/main" id="{C99A686B-43AA-4147-B495-77ABC128B04D}"/>
              </a:ext>
            </a:extLst>
          </p:cNvPr>
          <p:cNvSpPr txBox="1">
            <a:spLocks/>
          </p:cNvSpPr>
          <p:nvPr/>
        </p:nvSpPr>
        <p:spPr>
          <a:xfrm>
            <a:off x="1020290" y="5079931"/>
            <a:ext cx="3969919" cy="1415845"/>
          </a:xfrm>
          <a:prstGeom prst="rect">
            <a:avLst/>
          </a:prstGeom>
          <a:solidFill>
            <a:srgbClr val="FFFFFF">
              <a:shade val="85000"/>
            </a:srgbClr>
          </a:solidFill>
          <a:ln>
            <a:solidFill>
              <a:schemeClr val="accent6"/>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850" dirty="0">
                <a:latin typeface="Trebuchet MS" panose="020B0603020202020204" pitchFamily="34" charset="0"/>
              </a:rPr>
              <a:t>Aloe vera is a thick, short-stemmed plant and is well recognised by its thick, spear shaped and fleshy green leaves, which can grow to about 30-50 cm in length.  Each leaf is full of a slimy tissue that stores water, which gives the leaves their thickness. This slimy tissue is the "gel" we associate with Aloe vera products.</a:t>
            </a:r>
            <a:r>
              <a:rPr lang="en-ZA" sz="850" dirty="0">
                <a:latin typeface="Trebuchet MS" panose="020B0603020202020204" pitchFamily="34" charset="0"/>
              </a:rPr>
              <a:t>  </a:t>
            </a:r>
            <a:r>
              <a:rPr lang="en-GB" sz="850" dirty="0">
                <a:latin typeface="Trebuchet MS" panose="020B0603020202020204" pitchFamily="34" charset="0"/>
              </a:rPr>
              <a:t>The gel contains most of the bioactive compounds in the plant, including vitamins minerals, amino acids and antioxidants. It is widely used in the cosmetic, pharmaceutical and food industries. </a:t>
            </a:r>
          </a:p>
          <a:p>
            <a:pPr marL="0" indent="0">
              <a:buNone/>
            </a:pPr>
            <a:r>
              <a:rPr lang="en-GB" sz="850" dirty="0" err="1">
                <a:solidFill>
                  <a:schemeClr val="accent6">
                    <a:lumMod val="75000"/>
                  </a:schemeClr>
                </a:solidFill>
                <a:latin typeface="Trebuchet MS" panose="020B0603020202020204" pitchFamily="34" charset="0"/>
              </a:rPr>
              <a:t>Sekgopha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enale</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letlalo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lelekoto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leo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mošomo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walona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kego</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swara</a:t>
            </a:r>
            <a:r>
              <a:rPr lang="en-GB" sz="850" dirty="0">
                <a:solidFill>
                  <a:schemeClr val="accent6">
                    <a:lumMod val="75000"/>
                  </a:schemeClr>
                </a:solidFill>
                <a:latin typeface="Trebuchet MS" panose="020B0603020202020204" pitchFamily="34" charset="0"/>
              </a:rPr>
              <a:t> meets. </a:t>
            </a:r>
            <a:r>
              <a:rPr lang="en-GB" sz="850" dirty="0" err="1">
                <a:solidFill>
                  <a:schemeClr val="accent6">
                    <a:lumMod val="75000"/>
                  </a:schemeClr>
                </a:solidFill>
                <a:latin typeface="Trebuchet MS" panose="020B0603020202020204" pitchFamily="34" charset="0"/>
              </a:rPr>
              <a:t>Lefasing</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kabophara</a:t>
            </a:r>
            <a:r>
              <a:rPr lang="en-GB" sz="850" dirty="0">
                <a:solidFill>
                  <a:schemeClr val="accent6">
                    <a:lumMod val="75000"/>
                  </a:schemeClr>
                </a:solidFill>
                <a:latin typeface="Trebuchet MS" panose="020B0603020202020204" pitchFamily="34" charset="0"/>
              </a:rPr>
              <a:t> e </a:t>
            </a:r>
            <a:r>
              <a:rPr lang="en-GB" sz="850" dirty="0" err="1">
                <a:solidFill>
                  <a:schemeClr val="accent6">
                    <a:lumMod val="75000"/>
                  </a:schemeClr>
                </a:solidFill>
                <a:latin typeface="Trebuchet MS" panose="020B0603020202020204" pitchFamily="34" charset="0"/>
              </a:rPr>
              <a:t>šomišwa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bjala</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dihlare,Dijong</a:t>
            </a:r>
            <a:r>
              <a:rPr lang="en-GB" sz="850" dirty="0">
                <a:solidFill>
                  <a:schemeClr val="accent6">
                    <a:lumMod val="75000"/>
                  </a:schemeClr>
                </a:solidFill>
                <a:latin typeface="Trebuchet MS" panose="020B0603020202020204" pitchFamily="34" charset="0"/>
              </a:rPr>
              <a:t>, </a:t>
            </a:r>
            <a:r>
              <a:rPr lang="en-GB" sz="850" dirty="0" err="1">
                <a:solidFill>
                  <a:schemeClr val="accent6">
                    <a:lumMod val="75000"/>
                  </a:schemeClr>
                </a:solidFill>
                <a:latin typeface="Trebuchet MS" panose="020B0603020202020204" pitchFamily="34" charset="0"/>
              </a:rPr>
              <a:t>makhura</a:t>
            </a:r>
            <a:r>
              <a:rPr lang="en-GB" sz="850" dirty="0">
                <a:solidFill>
                  <a:schemeClr val="accent6">
                    <a:lumMod val="75000"/>
                  </a:schemeClr>
                </a:solidFill>
                <a:latin typeface="Trebuchet MS" panose="020B0603020202020204" pitchFamily="34" charset="0"/>
              </a:rPr>
              <a:t>.</a:t>
            </a:r>
          </a:p>
        </p:txBody>
      </p:sp>
    </p:spTree>
    <p:extLst>
      <p:ext uri="{BB962C8B-B14F-4D97-AF65-F5344CB8AC3E}">
        <p14:creationId xmlns:p14="http://schemas.microsoft.com/office/powerpoint/2010/main" val="3944884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3" y="93960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US" sz="1950" dirty="0">
                <a:latin typeface="Trebuchet MS" panose="020B0603020202020204" pitchFamily="34" charset="0"/>
              </a:rPr>
              <a:t>Basil</a:t>
            </a:r>
            <a:endParaRPr lang="en-ZA" sz="1950" dirty="0">
              <a:latin typeface="Trebuchet MS" panose="020B0603020202020204" pitchFamily="34" charset="0"/>
            </a:endParaRPr>
          </a:p>
        </p:txBody>
      </p:sp>
      <p:pic>
        <p:nvPicPr>
          <p:cNvPr id="5" name="Content Placeholder 4"/>
          <p:cNvPicPr>
            <a:picLocks noGrp="1"/>
          </p:cNvPicPr>
          <p:nvPr>
            <p:ph sz="half" idx="1"/>
          </p:nvPr>
        </p:nvPicPr>
        <p:blipFill rotWithShape="1">
          <a:blip r:embed="rId2" cstate="email">
            <a:extLst>
              <a:ext uri="{28A0092B-C50C-407E-A947-70E740481C1C}">
                <a14:useLocalDpi xmlns:a14="http://schemas.microsoft.com/office/drawing/2010/main" val="0"/>
              </a:ext>
            </a:extLst>
          </a:blip>
          <a:srcRect l="17287" t="2984" r="15531"/>
          <a:stretch/>
        </p:blipFill>
        <p:spPr>
          <a:xfrm>
            <a:off x="812601" y="2206512"/>
            <a:ext cx="4502276" cy="3648415"/>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486401" y="508000"/>
            <a:ext cx="4082142" cy="5848352"/>
          </a:xfrm>
        </p:spPr>
        <p:txBody>
          <a:bodyPr anchor="ctr">
            <a:normAutofit/>
          </a:bodyPr>
          <a:lstStyle/>
          <a:p>
            <a:pPr marL="0" indent="0">
              <a:lnSpc>
                <a:spcPct val="100000"/>
              </a:lnSpc>
              <a:buNone/>
            </a:pP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Basil is a common name for a culinary herb </a:t>
            </a:r>
            <a:r>
              <a:rPr lang="en-GB" sz="900" i="1" dirty="0" err="1">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Ocimum</a:t>
            </a:r>
            <a:r>
              <a:rPr lang="en-GB" sz="900" i="1"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i="1" dirty="0" err="1">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Basilium</a:t>
            </a: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 It belongs to the mint family and is also known as Saint Joseph’s Wort in English speaking countries. It has been called the “king of herbs” and the “royal herb”. The word ‘basil’ comes from the Greek word </a:t>
            </a:r>
            <a:r>
              <a:rPr lang="en-GB" sz="900" i="1"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basileus</a:t>
            </a: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 meaning the king. It was also said by an herbalist named John </a:t>
            </a:r>
            <a:r>
              <a:rPr lang="en-GB" sz="900" dirty="0" err="1">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Gerad</a:t>
            </a: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 that people stung by a scorpion would feel no pain if they ate basil.  This herb has its roots in India and Iran and these lands have been cultivating it for more than 5 000 years.</a:t>
            </a:r>
            <a:endParaRPr lang="en-ZA"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endParaRPr>
          </a:p>
          <a:p>
            <a:pPr marL="0" indent="0">
              <a:lnSpc>
                <a:spcPct val="100000"/>
              </a:lnSpc>
              <a:buNone/>
            </a:pP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Basil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semela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sa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wela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legorong</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la di mint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ebile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bitšwa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kgoshi</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ya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ditlama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Lebitšo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goba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leina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la basil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seGerike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emetše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gore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kgoshi</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thwe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ge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motho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longwa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phephene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se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kwe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bohloko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ge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ja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yona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basil.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mo</a:t>
            </a:r>
            <a:r>
              <a:rPr lang="en-GB" sz="900" dirty="0" err="1">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rPr>
              <a:t>ṥ</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unkwane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se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se</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na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dikitikiti</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tsa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mengwaga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se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bjalwa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nageng</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Iran le India.</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marL="0" indent="0">
              <a:lnSpc>
                <a:spcPct val="100000"/>
              </a:lnSpc>
              <a:buNone/>
            </a:pPr>
            <a:r>
              <a:rPr lang="en-GB" sz="900" b="1"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Medicinal uses and health benefits are summarized below</a:t>
            </a:r>
            <a:r>
              <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rPr>
              <a:t>:</a:t>
            </a:r>
          </a:p>
          <a:p>
            <a:pPr marL="0" indent="0">
              <a:lnSpc>
                <a:spcPct val="100000"/>
              </a:lnSpc>
              <a:spcBef>
                <a:spcPts val="0"/>
              </a:spcBef>
              <a:buNone/>
            </a:pPr>
            <a:endParaRPr lang="en-GB" sz="900" dirty="0">
              <a:solidFill>
                <a:srgbClr val="3D3935"/>
              </a:solidFill>
              <a:latin typeface="Trebuchet MS" panose="020B0603020202020204" pitchFamily="34" charset="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Basil 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thuša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okobatša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ruruga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le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dingalo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tša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marapo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Basil e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nwegwa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bjalo</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ka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tee go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alafa</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malwetši</a:t>
            </a:r>
            <a:r>
              <a:rPr lang="en-GB"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rPr>
              <a:t> a go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fapafapana</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buFont typeface="Wingdings" panose="05000000000000000000" pitchFamily="2" charset="2"/>
              <a:buChar char="§"/>
            </a:pPr>
            <a:r>
              <a:rPr lang="en-GB" sz="900" dirty="0">
                <a:solidFill>
                  <a:srgbClr val="3D3935"/>
                </a:solidFill>
                <a:latin typeface="Trebuchet MS" panose="020B0603020202020204" pitchFamily="34" charset="0"/>
                <a:ea typeface="Calibri" panose="020F0502020204030204" pitchFamily="34" charset="0"/>
                <a:cs typeface="Times New Roman" panose="02020603050405020304" pitchFamily="18" charset="0"/>
              </a:rPr>
              <a:t>Ease inflammation / </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E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thuša</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lego</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fokotša</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bohloko</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le go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ruruga</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buFont typeface="Wingdings" panose="05000000000000000000" pitchFamily="2" charset="2"/>
              <a:buChar char="§"/>
            </a:pPr>
            <a:r>
              <a:rPr lang="en-GB" sz="900" dirty="0">
                <a:solidFill>
                  <a:srgbClr val="3D3935"/>
                </a:solidFill>
                <a:latin typeface="Trebuchet MS" panose="020B0603020202020204" pitchFamily="34" charset="0"/>
                <a:ea typeface="Calibri" panose="020F0502020204030204" pitchFamily="34" charset="0"/>
                <a:cs typeface="Times New Roman" panose="02020603050405020304" pitchFamily="18" charset="0"/>
              </a:rPr>
              <a:t>Relieves joint pain /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Bohloko</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bja</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malokololo</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00000"/>
              </a:lnSpc>
              <a:buFont typeface="Wingdings" panose="05000000000000000000" pitchFamily="2" charset="2"/>
              <a:buChar char="§"/>
            </a:pPr>
            <a:r>
              <a:rPr lang="en-GB" sz="900" dirty="0">
                <a:solidFill>
                  <a:srgbClr val="3D3935"/>
                </a:solidFill>
                <a:latin typeface="Trebuchet MS" panose="020B0603020202020204" pitchFamily="34" charset="0"/>
                <a:ea typeface="Calibri" panose="020F0502020204030204" pitchFamily="34" charset="0"/>
                <a:cs typeface="Times New Roman" panose="02020603050405020304" pitchFamily="18" charset="0"/>
              </a:rPr>
              <a:t>Relieves stress / </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E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lwesana</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le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kgatelelo</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ya</a:t>
            </a:r>
            <a:r>
              <a:rPr lang="en-GB" sz="900" dirty="0">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 </a:t>
            </a:r>
            <a:r>
              <a:rPr lang="en-GB" sz="90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monagano</a:t>
            </a:r>
            <a:endParaRPr lang="en-ZA" sz="900" dirty="0">
              <a:solidFill>
                <a:schemeClr val="accent6">
                  <a:lumMod val="75000"/>
                </a:schemeClr>
              </a:solidFill>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a:xfrm>
            <a:off x="7339693" y="6442848"/>
            <a:ext cx="2228850" cy="365125"/>
          </a:xfrm>
        </p:spPr>
        <p:txBody>
          <a:bodyPr/>
          <a:lstStyle/>
          <a:p>
            <a:fld id="{C8640D55-0FE3-4A7A-AE27-C608696CB6B6}" type="slidenum">
              <a:rPr lang="en-ZA" smtClean="0"/>
              <a:t>8</a:t>
            </a:fld>
            <a:endParaRPr lang="en-ZA" dirty="0"/>
          </a:p>
        </p:txBody>
      </p:sp>
      <p:pic>
        <p:nvPicPr>
          <p:cNvPr id="9" name="Picture 8"/>
          <p:cNvPicPr/>
          <p:nvPr/>
        </p:nvPicPr>
        <p:blipFill>
          <a:blip r:embed="rId3"/>
          <a:stretch>
            <a:fillRect/>
          </a:stretch>
        </p:blipFill>
        <p:spPr>
          <a:xfrm>
            <a:off x="9088755" y="236696"/>
            <a:ext cx="481965" cy="413385"/>
          </a:xfrm>
          <a:prstGeom prst="rect">
            <a:avLst/>
          </a:prstGeom>
        </p:spPr>
      </p:pic>
      <p:sp>
        <p:nvSpPr>
          <p:cNvPr id="10" name="Footer Placeholder 3"/>
          <p:cNvSpPr>
            <a:spLocks noGrp="1"/>
          </p:cNvSpPr>
          <p:nvPr>
            <p:ph type="ftr" sz="quarter" idx="11"/>
          </p:nvPr>
        </p:nvSpPr>
        <p:spPr>
          <a:xfrm>
            <a:off x="525362" y="6445093"/>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s</a:t>
            </a:r>
            <a:endParaRPr lang="en-ZA" sz="800" i="1" dirty="0">
              <a:latin typeface="Trebuchet MS" panose="020B0603020202020204" pitchFamily="34" charset="0"/>
            </a:endParaRPr>
          </a:p>
        </p:txBody>
      </p:sp>
    </p:spTree>
    <p:extLst>
      <p:ext uri="{BB962C8B-B14F-4D97-AF65-F5344CB8AC3E}">
        <p14:creationId xmlns:p14="http://schemas.microsoft.com/office/powerpoint/2010/main" val="2303051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665" y="898072"/>
            <a:ext cx="4502277" cy="1077020"/>
          </a:xfrm>
          <a:solidFill>
            <a:srgbClr val="C9E2B8"/>
          </a:solidFill>
          <a:effectLst>
            <a:outerShdw blurRad="50800" dist="38100" dir="2700000" algn="tl" rotWithShape="0">
              <a:prstClr val="black">
                <a:alpha val="40000"/>
              </a:prstClr>
            </a:outerShdw>
          </a:effectLst>
        </p:spPr>
        <p:txBody>
          <a:bodyPr>
            <a:normAutofit/>
          </a:bodyPr>
          <a:lstStyle/>
          <a:p>
            <a:pPr algn="ctr"/>
            <a:r>
              <a:rPr lang="en-ZA" sz="1950" dirty="0">
                <a:latin typeface="Trebuchet MS" panose="020B0603020202020204" pitchFamily="34" charset="0"/>
                <a:ea typeface="Calibri" panose="020F0502020204030204" pitchFamily="34" charset="0"/>
                <a:cs typeface="Times New Roman" panose="02020603050405020304" pitchFamily="18" charset="0"/>
              </a:rPr>
              <a:t>Cancer Bush/ </a:t>
            </a:r>
            <a:r>
              <a:rPr lang="en-ZA" sz="1950" dirty="0" err="1">
                <a:solidFill>
                  <a:schemeClr val="accent6">
                    <a:lumMod val="75000"/>
                  </a:schemeClr>
                </a:solidFill>
                <a:latin typeface="Trebuchet MS" panose="020B0603020202020204" pitchFamily="34" charset="0"/>
                <a:ea typeface="Calibri" panose="020F0502020204030204" pitchFamily="34" charset="0"/>
                <a:cs typeface="Times New Roman" panose="02020603050405020304" pitchFamily="18" charset="0"/>
              </a:rPr>
              <a:t>Lerumo-lamadi</a:t>
            </a:r>
            <a:endParaRPr lang="en-ZA" sz="1950" dirty="0">
              <a:solidFill>
                <a:schemeClr val="accent6">
                  <a:lumMod val="75000"/>
                </a:schemeClr>
              </a:solidFill>
              <a:latin typeface="Trebuchet MS" panose="020B0603020202020204" pitchFamily="34" charset="0"/>
            </a:endParaRPr>
          </a:p>
        </p:txBody>
      </p:sp>
      <p:pic>
        <p:nvPicPr>
          <p:cNvPr id="5" name="Content Placeholder 6" descr="Image result for SUTHERLANDIA FRUTESCENS HERBS"/>
          <p:cNvPicPr>
            <a:picLocks noGrp="1"/>
          </p:cNvPicPr>
          <p:nvPr>
            <p:ph sz="half" idx="1"/>
          </p:nvPr>
        </p:nvPicPr>
        <p:blipFill rotWithShape="1">
          <a:blip r:embed="rId3" cstate="email">
            <a:extLst>
              <a:ext uri="{28A0092B-C50C-407E-A947-70E740481C1C}">
                <a14:useLocalDpi xmlns:a14="http://schemas.microsoft.com/office/drawing/2010/main" val="0"/>
              </a:ext>
            </a:extLst>
          </a:blip>
          <a:srcRect l="3162" r="23896"/>
          <a:stretch/>
        </p:blipFill>
        <p:spPr bwMode="auto">
          <a:xfrm>
            <a:off x="809810" y="2191222"/>
            <a:ext cx="4502277" cy="3555546"/>
          </a:xfrm>
          <a:prstGeom prst="rect">
            <a:avLst/>
          </a:prstGeom>
          <a:ln>
            <a:noFill/>
          </a:ln>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5348288" y="440871"/>
            <a:ext cx="4185179" cy="6098473"/>
          </a:xfrm>
        </p:spPr>
        <p:txBody>
          <a:bodyPr anchor="ctr">
            <a:normAutofit/>
          </a:bodyPr>
          <a:lstStyle/>
          <a:p>
            <a:pPr marL="68362" indent="0">
              <a:lnSpc>
                <a:spcPct val="100000"/>
              </a:lnSpc>
              <a:buNone/>
            </a:pPr>
            <a:r>
              <a:rPr lang="en-GB" sz="900" dirty="0">
                <a:solidFill>
                  <a:prstClr val="black"/>
                </a:solidFill>
                <a:latin typeface="Trebuchet MS" panose="020B0603020202020204" pitchFamily="34" charset="0"/>
              </a:rPr>
              <a:t>Cancer bush (</a:t>
            </a:r>
            <a:r>
              <a:rPr lang="en-GB" sz="900" i="1" dirty="0" err="1">
                <a:solidFill>
                  <a:prstClr val="black"/>
                </a:solidFill>
                <a:latin typeface="Trebuchet MS" panose="020B0603020202020204" pitchFamily="34" charset="0"/>
              </a:rPr>
              <a:t>Sutherlandia</a:t>
            </a:r>
            <a:r>
              <a:rPr lang="en-GB" sz="900" i="1" dirty="0">
                <a:solidFill>
                  <a:prstClr val="black"/>
                </a:solidFill>
                <a:latin typeface="Trebuchet MS" panose="020B0603020202020204" pitchFamily="34" charset="0"/>
              </a:rPr>
              <a:t> </a:t>
            </a:r>
            <a:r>
              <a:rPr lang="en-GB" sz="900" i="1" dirty="0" err="1">
                <a:solidFill>
                  <a:prstClr val="black"/>
                </a:solidFill>
                <a:latin typeface="Trebuchet MS" panose="020B0603020202020204" pitchFamily="34" charset="0"/>
              </a:rPr>
              <a:t>Frutescens</a:t>
            </a:r>
            <a:r>
              <a:rPr lang="en-GB" sz="900" i="1" dirty="0">
                <a:solidFill>
                  <a:prstClr val="black"/>
                </a:solidFill>
                <a:latin typeface="Trebuchet MS" panose="020B0603020202020204" pitchFamily="34" charset="0"/>
              </a:rPr>
              <a:t>) </a:t>
            </a:r>
            <a:r>
              <a:rPr lang="en-GB" sz="900" dirty="0">
                <a:solidFill>
                  <a:prstClr val="black"/>
                </a:solidFill>
                <a:latin typeface="Trebuchet MS" panose="020B0603020202020204" pitchFamily="34" charset="0"/>
              </a:rPr>
              <a:t>originates in Southern Africa and it is distributed widely in South Africa, Botswana and Namibia. In South Africa, the plant is found in the Northern Cape, Eastern Cape, KwaZulu-Natal, Western Cape and Mpumalanga provinces. </a:t>
            </a:r>
            <a:endParaRPr lang="en-ZA" sz="900" dirty="0">
              <a:solidFill>
                <a:prstClr val="black"/>
              </a:solidFill>
              <a:latin typeface="Trebuchet MS" panose="020B0603020202020204" pitchFamily="34" charset="0"/>
            </a:endParaRPr>
          </a:p>
          <a:p>
            <a:pPr marL="68362" indent="0">
              <a:lnSpc>
                <a:spcPct val="100000"/>
              </a:lnSpc>
              <a:buNone/>
            </a:pPr>
            <a:r>
              <a:rPr lang="en-GB" sz="900" dirty="0" err="1">
                <a:solidFill>
                  <a:schemeClr val="accent6">
                    <a:lumMod val="75000"/>
                  </a:schemeClr>
                </a:solidFill>
                <a:latin typeface="Trebuchet MS" panose="020B0603020202020204" pitchFamily="34" charset="0"/>
              </a:rPr>
              <a:t>Lerumo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lamadi</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ebile</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humanega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dinageng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mmalwa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Afrika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elego</a:t>
            </a:r>
            <a:r>
              <a:rPr lang="en-GB" sz="900" dirty="0">
                <a:solidFill>
                  <a:schemeClr val="accent6">
                    <a:lumMod val="75000"/>
                  </a:schemeClr>
                </a:solidFill>
                <a:latin typeface="Trebuchet MS" panose="020B0603020202020204" pitchFamily="34" charset="0"/>
              </a:rPr>
              <a:t> Namibia, Botswana, le Africa </a:t>
            </a:r>
            <a:r>
              <a:rPr lang="en-GB" sz="900" dirty="0" err="1">
                <a:solidFill>
                  <a:schemeClr val="accent6">
                    <a:lumMod val="75000"/>
                  </a:schemeClr>
                </a:solidFill>
                <a:latin typeface="Trebuchet MS" panose="020B0603020202020204" pitchFamily="34" charset="0"/>
              </a:rPr>
              <a:t>Borwa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Afrika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Borwa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humanega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diprofinsing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tṥe</a:t>
            </a:r>
            <a:r>
              <a:rPr lang="en-GB" sz="900" dirty="0">
                <a:solidFill>
                  <a:schemeClr val="accent6">
                    <a:lumMod val="75000"/>
                  </a:schemeClr>
                </a:solidFill>
                <a:latin typeface="Trebuchet MS" panose="020B0603020202020204" pitchFamily="34" charset="0"/>
              </a:rPr>
              <a:t>: Kapa Leboa, Kapa </a:t>
            </a:r>
            <a:r>
              <a:rPr lang="en-GB" sz="900" dirty="0" err="1">
                <a:solidFill>
                  <a:schemeClr val="accent6">
                    <a:lumMod val="75000"/>
                  </a:schemeClr>
                </a:solidFill>
                <a:latin typeface="Trebuchet MS" panose="020B0603020202020204" pitchFamily="34" charset="0"/>
              </a:rPr>
              <a:t>Mohlabatṥatṥi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Kwazulu</a:t>
            </a:r>
            <a:r>
              <a:rPr lang="en-GB" sz="900" dirty="0">
                <a:solidFill>
                  <a:schemeClr val="accent6">
                    <a:lumMod val="75000"/>
                  </a:schemeClr>
                </a:solidFill>
                <a:latin typeface="Trebuchet MS" panose="020B0603020202020204" pitchFamily="34" charset="0"/>
              </a:rPr>
              <a:t> – Natal le Mpumalanga</a:t>
            </a:r>
            <a:endParaRPr lang="en-ZA" sz="900" dirty="0">
              <a:solidFill>
                <a:schemeClr val="accent6">
                  <a:lumMod val="75000"/>
                </a:schemeClr>
              </a:solidFill>
              <a:latin typeface="Trebuchet MS" panose="020B0603020202020204" pitchFamily="34" charset="0"/>
            </a:endParaRPr>
          </a:p>
          <a:p>
            <a:pPr marL="68362" indent="0">
              <a:lnSpc>
                <a:spcPct val="100000"/>
              </a:lnSpc>
              <a:spcBef>
                <a:spcPts val="0"/>
              </a:spcBef>
              <a:buNone/>
            </a:pPr>
            <a:endParaRPr lang="en-GB" sz="900" b="1" dirty="0">
              <a:solidFill>
                <a:prstClr val="black"/>
              </a:solidFill>
              <a:latin typeface="Trebuchet MS" panose="020B0603020202020204" pitchFamily="34" charset="0"/>
            </a:endParaRPr>
          </a:p>
          <a:p>
            <a:pPr marL="68362" indent="0">
              <a:lnSpc>
                <a:spcPct val="100000"/>
              </a:lnSpc>
              <a:spcBef>
                <a:spcPts val="0"/>
              </a:spcBef>
              <a:buNone/>
            </a:pPr>
            <a:r>
              <a:rPr lang="en-GB" sz="900" b="1" dirty="0">
                <a:solidFill>
                  <a:prstClr val="black"/>
                </a:solidFill>
                <a:latin typeface="Trebuchet MS" panose="020B0603020202020204" pitchFamily="34" charset="0"/>
              </a:rPr>
              <a:t>Medicinal uses and health benefits are summarized below: </a:t>
            </a:r>
            <a:endParaRPr lang="en-GB" sz="900" dirty="0">
              <a:solidFill>
                <a:schemeClr val="accent6">
                  <a:lumMod val="75000"/>
                </a:schemeClr>
              </a:solidFill>
              <a:latin typeface="Trebuchet MS" panose="020B0603020202020204" pitchFamily="34" charset="0"/>
            </a:endParaRPr>
          </a:p>
          <a:p>
            <a:pPr marL="68362" indent="0">
              <a:lnSpc>
                <a:spcPct val="100000"/>
              </a:lnSpc>
              <a:spcBef>
                <a:spcPts val="0"/>
              </a:spcBef>
              <a:buNone/>
            </a:pPr>
            <a:r>
              <a:rPr lang="en-GB" sz="900" dirty="0" err="1">
                <a:solidFill>
                  <a:schemeClr val="accent6">
                    <a:lumMod val="75000"/>
                  </a:schemeClr>
                </a:solidFill>
                <a:latin typeface="Trebuchet MS" panose="020B0603020202020204" pitchFamily="34" charset="0"/>
              </a:rPr>
              <a:t>Mehola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wa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Lerumo</a:t>
            </a:r>
            <a:r>
              <a:rPr lang="en-GB" sz="900" dirty="0">
                <a:solidFill>
                  <a:schemeClr val="accent6">
                    <a:lumMod val="75000"/>
                  </a:schemeClr>
                </a:solidFill>
                <a:latin typeface="Trebuchet MS" panose="020B0603020202020204" pitchFamily="34" charset="0"/>
              </a:rPr>
              <a:t>-la </a:t>
            </a:r>
            <a:r>
              <a:rPr lang="en-GB" sz="900" dirty="0" err="1">
                <a:solidFill>
                  <a:schemeClr val="accent6">
                    <a:lumMod val="75000"/>
                  </a:schemeClr>
                </a:solidFill>
                <a:latin typeface="Trebuchet MS" panose="020B0603020202020204" pitchFamily="34" charset="0"/>
              </a:rPr>
              <a:t>madi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kakaretṥo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ke</a:t>
            </a:r>
            <a:r>
              <a:rPr lang="en-GB" sz="900" dirty="0">
                <a:solidFill>
                  <a:schemeClr val="accent6">
                    <a:lumMod val="75000"/>
                  </a:schemeClr>
                </a:solidFill>
                <a:latin typeface="Trebuchet MS" panose="020B0603020202020204" pitchFamily="34" charset="0"/>
              </a:rPr>
              <a:t> e </a:t>
            </a:r>
            <a:r>
              <a:rPr lang="en-GB" sz="900" dirty="0" err="1">
                <a:solidFill>
                  <a:schemeClr val="accent6">
                    <a:lumMod val="75000"/>
                  </a:schemeClr>
                </a:solidFill>
                <a:latin typeface="Trebuchet MS" panose="020B0603020202020204" pitchFamily="34" charset="0"/>
              </a:rPr>
              <a:t>latelago</a:t>
            </a:r>
            <a:r>
              <a:rPr lang="en-GB" sz="900" dirty="0">
                <a:solidFill>
                  <a:schemeClr val="accent6">
                    <a:lumMod val="75000"/>
                  </a:schemeClr>
                </a:solidFill>
                <a:latin typeface="Trebuchet MS" panose="020B0603020202020204" pitchFamily="34" charset="0"/>
              </a:rPr>
              <a:t>:</a:t>
            </a:r>
            <a:endParaRPr lang="en-ZA" sz="900" dirty="0">
              <a:solidFill>
                <a:schemeClr val="accent6">
                  <a:lumMod val="75000"/>
                </a:schemeClr>
              </a:solidFill>
              <a:latin typeface="Trebuchet MS" panose="020B0603020202020204" pitchFamily="34" charset="0"/>
            </a:endParaRPr>
          </a:p>
          <a:p>
            <a:pPr marL="217984" indent="-149622">
              <a:lnSpc>
                <a:spcPct val="100000"/>
              </a:lnSpc>
              <a:buFont typeface="Wingdings" panose="05000000000000000000" pitchFamily="2" charset="2"/>
              <a:buChar char="§"/>
            </a:pPr>
            <a:r>
              <a:rPr lang="en-GB" sz="900" dirty="0">
                <a:solidFill>
                  <a:schemeClr val="tx1">
                    <a:lumMod val="85000"/>
                    <a:lumOff val="15000"/>
                  </a:schemeClr>
                </a:solidFill>
                <a:latin typeface="Trebuchet MS" panose="020B0603020202020204" pitchFamily="34" charset="0"/>
              </a:rPr>
              <a:t>Treatment of internal cancers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lwešana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bolwetše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Kankere</a:t>
            </a:r>
            <a:endParaRPr lang="en-ZA" sz="900" dirty="0">
              <a:solidFill>
                <a:schemeClr val="accent6">
                  <a:lumMod val="75000"/>
                </a:schemeClr>
              </a:solidFill>
              <a:latin typeface="Trebuchet MS" panose="020B0603020202020204" pitchFamily="34" charset="0"/>
            </a:endParaRPr>
          </a:p>
          <a:p>
            <a:pPr marL="217984" indent="-149622">
              <a:lnSpc>
                <a:spcPct val="100000"/>
              </a:lnSpc>
              <a:buFont typeface="Wingdings" panose="05000000000000000000" pitchFamily="2" charset="2"/>
              <a:buChar char="§"/>
            </a:pPr>
            <a:r>
              <a:rPr lang="en-GB" sz="900" dirty="0">
                <a:solidFill>
                  <a:prstClr val="black"/>
                </a:solidFill>
                <a:latin typeface="Trebuchet MS" panose="020B0603020202020204" pitchFamily="34" charset="0"/>
              </a:rPr>
              <a:t>Colds, ‘flu’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lwešana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mpshikela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mokgohlane</a:t>
            </a:r>
            <a:endParaRPr lang="en-ZA" sz="900" dirty="0">
              <a:solidFill>
                <a:schemeClr val="accent6">
                  <a:lumMod val="75000"/>
                </a:schemeClr>
              </a:solidFill>
              <a:latin typeface="Trebuchet MS" panose="020B0603020202020204" pitchFamily="34" charset="0"/>
            </a:endParaRPr>
          </a:p>
          <a:p>
            <a:pPr marL="217984" indent="-149622">
              <a:lnSpc>
                <a:spcPct val="100000"/>
              </a:lnSpc>
              <a:buFont typeface="Wingdings" panose="05000000000000000000" pitchFamily="2" charset="2"/>
              <a:buChar char="§"/>
            </a:pPr>
            <a:r>
              <a:rPr lang="en-GB" sz="900" dirty="0">
                <a:solidFill>
                  <a:prstClr val="black"/>
                </a:solidFill>
                <a:latin typeface="Trebuchet MS" panose="020B0603020202020204" pitchFamily="34" charset="0"/>
              </a:rPr>
              <a:t>Asthma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lwešana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bolwetši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mafahla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goba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yona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asema</a:t>
            </a:r>
            <a:endParaRPr lang="en-ZA" sz="900" dirty="0">
              <a:solidFill>
                <a:schemeClr val="accent6">
                  <a:lumMod val="75000"/>
                </a:schemeClr>
              </a:solidFill>
              <a:latin typeface="Trebuchet MS" panose="020B0603020202020204" pitchFamily="34" charset="0"/>
            </a:endParaRPr>
          </a:p>
          <a:p>
            <a:pPr marL="217984" indent="-149622">
              <a:lnSpc>
                <a:spcPct val="100000"/>
              </a:lnSpc>
              <a:buFont typeface="Wingdings" panose="05000000000000000000" pitchFamily="2" charset="2"/>
              <a:buChar char="§"/>
            </a:pPr>
            <a:r>
              <a:rPr lang="en-GB" sz="900" dirty="0">
                <a:solidFill>
                  <a:prstClr val="black"/>
                </a:solidFill>
                <a:latin typeface="Trebuchet MS" panose="020B0603020202020204" pitchFamily="34" charset="0"/>
              </a:rPr>
              <a:t>TB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lwešana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bolwetši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mafahla</a:t>
            </a:r>
            <a:endParaRPr lang="en-ZA" sz="900" dirty="0">
              <a:solidFill>
                <a:schemeClr val="accent6">
                  <a:lumMod val="75000"/>
                </a:schemeClr>
              </a:solidFill>
              <a:latin typeface="Trebuchet MS" panose="020B0603020202020204" pitchFamily="34" charset="0"/>
            </a:endParaRPr>
          </a:p>
          <a:p>
            <a:pPr marL="217984" indent="-149622">
              <a:lnSpc>
                <a:spcPct val="100000"/>
              </a:lnSpc>
              <a:buFont typeface="Wingdings" panose="05000000000000000000" pitchFamily="2" charset="2"/>
              <a:buChar char="§"/>
            </a:pPr>
            <a:r>
              <a:rPr lang="en-GB" sz="900" dirty="0">
                <a:solidFill>
                  <a:prstClr val="black"/>
                </a:solidFill>
                <a:latin typeface="Trebuchet MS" panose="020B0603020202020204" pitchFamily="34" charset="0"/>
              </a:rPr>
              <a:t>Rheumatoid arthritis pain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fokotša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bohloko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bolwetši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marapo</a:t>
            </a:r>
            <a:endParaRPr lang="en-ZA" sz="900" dirty="0">
              <a:solidFill>
                <a:schemeClr val="accent6">
                  <a:lumMod val="75000"/>
                </a:schemeClr>
              </a:solidFill>
              <a:latin typeface="Trebuchet MS" panose="020B0603020202020204" pitchFamily="34" charset="0"/>
            </a:endParaRPr>
          </a:p>
          <a:p>
            <a:pPr marL="217984" indent="-149622">
              <a:lnSpc>
                <a:spcPct val="100000"/>
              </a:lnSpc>
              <a:buFont typeface="Wingdings" panose="05000000000000000000" pitchFamily="2" charset="2"/>
              <a:buChar char="§"/>
            </a:pPr>
            <a:r>
              <a:rPr lang="en-GB" sz="900" dirty="0">
                <a:solidFill>
                  <a:prstClr val="black"/>
                </a:solidFill>
                <a:latin typeface="Trebuchet MS" panose="020B0603020202020204" pitchFamily="34" charset="0"/>
              </a:rPr>
              <a:t>Osteoarthritis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lwešana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bolwetši</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šoro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bja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marapo</a:t>
            </a:r>
            <a:endParaRPr lang="en-ZA" sz="900" dirty="0">
              <a:solidFill>
                <a:schemeClr val="accent6">
                  <a:lumMod val="75000"/>
                </a:schemeClr>
              </a:solidFill>
              <a:latin typeface="Trebuchet MS" panose="020B0603020202020204" pitchFamily="34" charset="0"/>
            </a:endParaRPr>
          </a:p>
          <a:p>
            <a:pPr marL="217984" indent="-149622">
              <a:lnSpc>
                <a:spcPct val="100000"/>
              </a:lnSpc>
              <a:buFont typeface="Wingdings" panose="05000000000000000000" pitchFamily="2" charset="2"/>
              <a:buChar char="§"/>
            </a:pPr>
            <a:r>
              <a:rPr lang="en-GB" sz="900" dirty="0">
                <a:solidFill>
                  <a:prstClr val="black"/>
                </a:solidFill>
                <a:latin typeface="Trebuchet MS" panose="020B0603020202020204" pitchFamily="34" charset="0"/>
              </a:rPr>
              <a:t>Liver problems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lwešana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malwetṥe</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ao</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hlaselago</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Sebete</a:t>
            </a:r>
            <a:endParaRPr lang="en-ZA" sz="900" dirty="0">
              <a:solidFill>
                <a:schemeClr val="accent6">
                  <a:lumMod val="75000"/>
                </a:schemeClr>
              </a:solidFill>
              <a:latin typeface="Trebuchet MS" panose="020B0603020202020204" pitchFamily="34" charset="0"/>
            </a:endParaRPr>
          </a:p>
          <a:p>
            <a:pPr marL="217984" indent="-149622">
              <a:lnSpc>
                <a:spcPct val="100000"/>
              </a:lnSpc>
              <a:buFont typeface="Wingdings" panose="05000000000000000000" pitchFamily="2" charset="2"/>
              <a:buChar char="§"/>
            </a:pPr>
            <a:r>
              <a:rPr lang="en-GB" sz="900" dirty="0">
                <a:solidFill>
                  <a:prstClr val="black"/>
                </a:solidFill>
                <a:latin typeface="Trebuchet MS" panose="020B0603020202020204" pitchFamily="34" charset="0"/>
              </a:rPr>
              <a:t>Bladder and uterus problem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fodisha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malwetši</a:t>
            </a:r>
            <a:r>
              <a:rPr lang="en-GB" sz="900" dirty="0">
                <a:solidFill>
                  <a:schemeClr val="accent6">
                    <a:lumMod val="75000"/>
                  </a:schemeClr>
                </a:solidFill>
                <a:latin typeface="Trebuchet MS" panose="020B0603020202020204" pitchFamily="34" charset="0"/>
              </a:rPr>
              <a:t> a </a:t>
            </a:r>
            <a:r>
              <a:rPr lang="en-GB" sz="900" dirty="0" err="1">
                <a:solidFill>
                  <a:schemeClr val="accent6">
                    <a:lumMod val="75000"/>
                  </a:schemeClr>
                </a:solidFill>
                <a:latin typeface="Trebuchet MS" panose="020B0603020202020204" pitchFamily="34" charset="0"/>
              </a:rPr>
              <a:t>sankila</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mathata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mabapi</a:t>
            </a:r>
            <a:r>
              <a:rPr lang="en-GB" sz="900" dirty="0">
                <a:solidFill>
                  <a:schemeClr val="accent6">
                    <a:lumMod val="75000"/>
                  </a:schemeClr>
                </a:solidFill>
                <a:latin typeface="Trebuchet MS" panose="020B0603020202020204" pitchFamily="34" charset="0"/>
              </a:rPr>
              <a:t> le </a:t>
            </a:r>
            <a:r>
              <a:rPr lang="en-GB" sz="900" dirty="0" err="1">
                <a:solidFill>
                  <a:schemeClr val="accent6">
                    <a:lumMod val="75000"/>
                  </a:schemeClr>
                </a:solidFill>
                <a:latin typeface="Trebuchet MS" panose="020B0603020202020204" pitchFamily="34" charset="0"/>
              </a:rPr>
              <a:t>popelo</a:t>
            </a:r>
            <a:endParaRPr lang="en-ZA" sz="900" dirty="0">
              <a:solidFill>
                <a:schemeClr val="accent6">
                  <a:lumMod val="75000"/>
                </a:schemeClr>
              </a:solidFill>
              <a:latin typeface="Trebuchet MS" panose="020B0603020202020204" pitchFamily="34" charset="0"/>
            </a:endParaRPr>
          </a:p>
          <a:p>
            <a:pPr marL="217984" indent="-149622">
              <a:lnSpc>
                <a:spcPct val="100000"/>
              </a:lnSpc>
              <a:buFont typeface="Wingdings" panose="05000000000000000000" pitchFamily="2" charset="2"/>
              <a:buChar char="§"/>
            </a:pPr>
            <a:r>
              <a:rPr lang="en-GB" sz="900" dirty="0">
                <a:solidFill>
                  <a:prstClr val="black"/>
                </a:solidFill>
                <a:latin typeface="Trebuchet MS" panose="020B0603020202020204" pitchFamily="34" charset="0"/>
              </a:rPr>
              <a:t>Diarrhoea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letšhologo</a:t>
            </a:r>
            <a:r>
              <a:rPr lang="en-GB" sz="900" dirty="0">
                <a:solidFill>
                  <a:schemeClr val="accent6">
                    <a:lumMod val="75000"/>
                  </a:schemeClr>
                </a:solidFill>
                <a:latin typeface="Trebuchet MS" panose="020B0603020202020204" pitchFamily="34" charset="0"/>
              </a:rPr>
              <a:t>/</a:t>
            </a:r>
            <a:r>
              <a:rPr lang="en-GB" sz="900" dirty="0" err="1">
                <a:solidFill>
                  <a:schemeClr val="accent6">
                    <a:lumMod val="75000"/>
                  </a:schemeClr>
                </a:solidFill>
                <a:latin typeface="Trebuchet MS" panose="020B0603020202020204" pitchFamily="34" charset="0"/>
              </a:rPr>
              <a:t>teng</a:t>
            </a:r>
            <a:endParaRPr lang="en-ZA" sz="900" dirty="0">
              <a:solidFill>
                <a:schemeClr val="accent6">
                  <a:lumMod val="75000"/>
                </a:schemeClr>
              </a:solidFill>
              <a:latin typeface="Trebuchet MS" panose="020B0603020202020204" pitchFamily="34" charset="0"/>
            </a:endParaRPr>
          </a:p>
          <a:p>
            <a:pPr marL="217984" indent="-149622">
              <a:lnSpc>
                <a:spcPct val="100000"/>
              </a:lnSpc>
              <a:buFont typeface="Wingdings" panose="05000000000000000000" pitchFamily="2" charset="2"/>
              <a:buChar char="§"/>
            </a:pPr>
            <a:r>
              <a:rPr lang="en-GB" sz="900" dirty="0">
                <a:solidFill>
                  <a:prstClr val="black"/>
                </a:solidFill>
                <a:latin typeface="Trebuchet MS" panose="020B0603020202020204" pitchFamily="34" charset="0"/>
              </a:rPr>
              <a:t>Dysentery / </a:t>
            </a:r>
            <a:r>
              <a:rPr lang="en-GB" sz="900" dirty="0">
                <a:solidFill>
                  <a:schemeClr val="accent6">
                    <a:lumMod val="75000"/>
                  </a:schemeClr>
                </a:solidFill>
                <a:latin typeface="Trebuchet MS" panose="020B0603020202020204" pitchFamily="34" charset="0"/>
              </a:rPr>
              <a:t>E </a:t>
            </a:r>
            <a:r>
              <a:rPr lang="en-GB" sz="900" dirty="0" err="1">
                <a:solidFill>
                  <a:schemeClr val="accent6">
                    <a:lumMod val="75000"/>
                  </a:schemeClr>
                </a:solidFill>
                <a:latin typeface="Trebuchet MS" panose="020B0603020202020204" pitchFamily="34" charset="0"/>
              </a:rPr>
              <a:t>thuša</a:t>
            </a:r>
            <a:r>
              <a:rPr lang="en-GB" sz="900" dirty="0">
                <a:solidFill>
                  <a:schemeClr val="accent6">
                    <a:lumMod val="75000"/>
                  </a:schemeClr>
                </a:solidFill>
                <a:latin typeface="Trebuchet MS" panose="020B0603020202020204" pitchFamily="34" charset="0"/>
              </a:rPr>
              <a:t> go </a:t>
            </a:r>
            <a:r>
              <a:rPr lang="en-GB" sz="900" dirty="0" err="1">
                <a:solidFill>
                  <a:schemeClr val="accent6">
                    <a:lumMod val="75000"/>
                  </a:schemeClr>
                </a:solidFill>
                <a:latin typeface="Trebuchet MS" panose="020B0603020202020204" pitchFamily="34" charset="0"/>
              </a:rPr>
              <a:t>laola</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teng</a:t>
            </a:r>
            <a:r>
              <a:rPr lang="en-GB" sz="900" dirty="0">
                <a:solidFill>
                  <a:schemeClr val="accent6">
                    <a:lumMod val="75000"/>
                  </a:schemeClr>
                </a:solidFill>
                <a:latin typeface="Trebuchet MS" panose="020B0603020202020204" pitchFamily="34" charset="0"/>
              </a:rPr>
              <a:t> </a:t>
            </a:r>
            <a:r>
              <a:rPr lang="en-GB" sz="900" dirty="0" err="1">
                <a:solidFill>
                  <a:schemeClr val="accent6">
                    <a:lumMod val="75000"/>
                  </a:schemeClr>
                </a:solidFill>
                <a:latin typeface="Trebuchet MS" panose="020B0603020202020204" pitchFamily="34" charset="0"/>
              </a:rPr>
              <a:t>khwibidu</a:t>
            </a:r>
            <a:endParaRPr lang="en-ZA" sz="900" dirty="0">
              <a:solidFill>
                <a:schemeClr val="accent6">
                  <a:lumMod val="75000"/>
                </a:schemeClr>
              </a:solidFill>
              <a:latin typeface="Trebuchet MS" panose="020B0603020202020204" pitchFamily="34" charset="0"/>
            </a:endParaRPr>
          </a:p>
          <a:p>
            <a:pPr marL="74811" indent="0">
              <a:buNone/>
            </a:pPr>
            <a:endParaRPr lang="en-ZA" sz="800" dirty="0">
              <a:latin typeface="Trebuchet MS" panose="020B0603020202020204" pitchFamily="34" charset="0"/>
            </a:endParaRPr>
          </a:p>
        </p:txBody>
      </p:sp>
      <p:sp>
        <p:nvSpPr>
          <p:cNvPr id="7" name="Slide Number Placeholder 6"/>
          <p:cNvSpPr>
            <a:spLocks noGrp="1"/>
          </p:cNvSpPr>
          <p:nvPr>
            <p:ph type="sldNum" sz="quarter" idx="12"/>
          </p:nvPr>
        </p:nvSpPr>
        <p:spPr>
          <a:xfrm>
            <a:off x="7304617" y="6462713"/>
            <a:ext cx="2228850" cy="365125"/>
          </a:xfrm>
        </p:spPr>
        <p:txBody>
          <a:bodyPr/>
          <a:lstStyle/>
          <a:p>
            <a:fld id="{C8640D55-0FE3-4A7A-AE27-C608696CB6B6}" type="slidenum">
              <a:rPr lang="en-ZA" smtClean="0"/>
              <a:t>9</a:t>
            </a:fld>
            <a:endParaRPr lang="en-ZA" dirty="0"/>
          </a:p>
        </p:txBody>
      </p:sp>
      <p:pic>
        <p:nvPicPr>
          <p:cNvPr id="8" name="Picture 7"/>
          <p:cNvPicPr/>
          <p:nvPr/>
        </p:nvPicPr>
        <p:blipFill>
          <a:blip r:embed="rId4"/>
          <a:stretch>
            <a:fillRect/>
          </a:stretch>
        </p:blipFill>
        <p:spPr>
          <a:xfrm>
            <a:off x="9088755" y="236696"/>
            <a:ext cx="481965" cy="413385"/>
          </a:xfrm>
          <a:prstGeom prst="rect">
            <a:avLst/>
          </a:prstGeom>
        </p:spPr>
      </p:pic>
      <p:sp>
        <p:nvSpPr>
          <p:cNvPr id="9" name="Footer Placeholder 3"/>
          <p:cNvSpPr>
            <a:spLocks noGrp="1"/>
          </p:cNvSpPr>
          <p:nvPr>
            <p:ph type="ftr" sz="quarter" idx="11"/>
          </p:nvPr>
        </p:nvSpPr>
        <p:spPr>
          <a:xfrm>
            <a:off x="525362" y="6462714"/>
            <a:ext cx="8563393" cy="365125"/>
          </a:xfrm>
        </p:spPr>
        <p:txBody>
          <a:bodyPr/>
          <a:lstStyle/>
          <a:p>
            <a:pPr algn="l"/>
            <a:r>
              <a:rPr lang="en-US" sz="800" i="1" dirty="0">
                <a:latin typeface="Trebuchet MS" panose="020B0603020202020204" pitchFamily="34" charset="0"/>
              </a:rPr>
              <a:t>Medicinal &amp; Edible Herbs used by Farmers in the Lower &amp; Middle </a:t>
            </a:r>
            <a:r>
              <a:rPr lang="en-US" sz="800" i="1" dirty="0" err="1">
                <a:latin typeface="Trebuchet MS" panose="020B0603020202020204" pitchFamily="34" charset="0"/>
              </a:rPr>
              <a:t>Olifant</a:t>
            </a:r>
            <a:r>
              <a:rPr lang="en-US" sz="800" i="1" dirty="0">
                <a:latin typeface="Trebuchet MS" panose="020B0603020202020204" pitchFamily="34" charset="0"/>
              </a:rPr>
              <a:t> </a:t>
            </a:r>
            <a:endParaRPr lang="en-ZA" sz="800" i="1" dirty="0">
              <a:latin typeface="Trebuchet MS" panose="020B0603020202020204" pitchFamily="34" charset="0"/>
            </a:endParaRPr>
          </a:p>
        </p:txBody>
      </p:sp>
    </p:spTree>
    <p:extLst>
      <p:ext uri="{BB962C8B-B14F-4D97-AF65-F5344CB8AC3E}">
        <p14:creationId xmlns:p14="http://schemas.microsoft.com/office/powerpoint/2010/main" val="25789649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3458</TotalTime>
  <Words>7401</Words>
  <Application>Microsoft Office PowerPoint</Application>
  <PresentationFormat>A4 Paper (210x297 mm)</PresentationFormat>
  <Paragraphs>354</Paragraphs>
  <Slides>28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Times New Roman</vt:lpstr>
      <vt:lpstr>Trebuchet MS</vt:lpstr>
      <vt:lpstr>Wingdings</vt:lpstr>
      <vt:lpstr>Office Theme</vt:lpstr>
      <vt:lpstr>PowerPoint Presentation</vt:lpstr>
      <vt:lpstr>PowerPoint Presentation</vt:lpstr>
      <vt:lpstr> Linah Malepe [Sedawa Community Mopani District] </vt:lpstr>
      <vt:lpstr> Anna Molala  [Capricorn District from Zebediale Village] </vt:lpstr>
      <vt:lpstr>  Joel Mahlangu  [Monsterlus, Sekhukhune District]  </vt:lpstr>
      <vt:lpstr>African Wormwood / Lengana</vt:lpstr>
      <vt:lpstr>Aloe Vera / Sekgopha / Kgopha</vt:lpstr>
      <vt:lpstr>Basil</vt:lpstr>
      <vt:lpstr>Cancer Bush/ Lerumo-lamadi</vt:lpstr>
      <vt:lpstr>Chilies</vt:lpstr>
      <vt:lpstr>Comfrey</vt:lpstr>
      <vt:lpstr>Coriander</vt:lpstr>
      <vt:lpstr>Dandelion</vt:lpstr>
      <vt:lpstr>Dill</vt:lpstr>
      <vt:lpstr>Fennel</vt:lpstr>
      <vt:lpstr>Geranium / Jerenum</vt:lpstr>
      <vt:lpstr>Lemongrass</vt:lpstr>
      <vt:lpstr>Lemon Verbena</vt:lpstr>
      <vt:lpstr>Marigold</vt:lpstr>
      <vt:lpstr>Mexican Poppy</vt:lpstr>
      <vt:lpstr>Mint</vt:lpstr>
      <vt:lpstr>Rocket</vt:lpstr>
      <vt:lpstr>Rosemary</vt:lpstr>
      <vt:lpstr>Sourfig (Yellow flower) </vt:lpstr>
      <vt:lpstr>Stinging Nettle </vt:lpstr>
      <vt:lpstr>Thyme</vt:lpstr>
      <vt:lpstr>Wild dagga</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Bigboy Mkhabela</dc:creator>
  <cp:lastModifiedBy>Derick Du Toit</cp:lastModifiedBy>
  <cp:revision>197</cp:revision>
  <cp:lastPrinted>2020-04-17T10:45:41Z</cp:lastPrinted>
  <dcterms:created xsi:type="dcterms:W3CDTF">2019-09-03T07:38:11Z</dcterms:created>
  <dcterms:modified xsi:type="dcterms:W3CDTF">2020-04-17T10:47:25Z</dcterms:modified>
</cp:coreProperties>
</file>